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4" r:id="rId8"/>
    <p:sldId id="263"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6F98EA-6D68-48AA-9642-EEB68F7C8F69}" v="1" dt="2026-09-23T16:32:56.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0" autoAdjust="0"/>
    <p:restoredTop sz="94660"/>
  </p:normalViewPr>
  <p:slideViewPr>
    <p:cSldViewPr snapToGrid="0">
      <p:cViewPr>
        <p:scale>
          <a:sx n="87" d="100"/>
          <a:sy n="87" d="100"/>
        </p:scale>
        <p:origin x="298" y="14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OPENING</a:t>
            </a:r>
          </a:p>
          <a:p>
            <a:endParaRPr/>
          </a:p>
          <a:p>
            <a:r>
              <a:t>Before we talk about trash, I want to talk about a ship.</a:t>
            </a:r>
          </a:p>
          <a:p>
            <a:endParaRPr/>
          </a:p>
          <a:p>
            <a:r>
              <a:t>The Titanic story deserves respect because it involved real human loss. I am using it for one specific lesson about systems: large systems can keep moving even after the danger becomes visible. Familiarity can feel safer than change. Outdated rules can look like readiness. Disconnected responses can waste the capacity we already have.</a:t>
            </a:r>
          </a:p>
          <a:p>
            <a:endParaRPr/>
          </a:p>
          <a:p>
            <a:r>
              <a:t>That lesson gives us a way to see the linear waste economy differently. This keynote is called “Your Trash Has a Business Plan” because the materials we discard still have physical, chemical and economic value. The question is whether we have designed a system capable of keeping that value in circulation.</a:t>
            </a:r>
          </a:p>
          <a:p>
            <a:endParaRPr/>
          </a:p>
          <a:p>
            <a:r>
              <a:t>IMAGE SOURCE: Alberta Depot, “Why Recycle Beverage Containers?” https://www.albertadepot.ca/why-recycle-beverage-containers</a:t>
            </a:r>
          </a:p>
          <a:p>
            <a:r>
              <a:t>Illustrative photograph; it does not depict Mobi Waste operations.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THE SHIP WE REFUSE TO LEAVE</a:t>
            </a:r>
          </a:p>
          <a:p>
            <a:endParaRPr/>
          </a:p>
          <a:p>
            <a:r>
              <a:t>On the night of April 14, 1912, the Titanic struck an iceberg. The most important part of the story for us today is what happened before most people understood the danger.</a:t>
            </a:r>
          </a:p>
          <a:p>
            <a:endParaRPr/>
          </a:p>
          <a:p>
            <a:r>
              <a:t>The lights were still on. The music was still playing. The ship looked enormous, solid and safe. The lifeboats looked small, cold and uncertain. Some passengers hesitated because the familiar ship still felt safer than the unfamiliar way out.</a:t>
            </a:r>
          </a:p>
          <a:p>
            <a:endParaRPr/>
          </a:p>
          <a:p>
            <a:r>
              <a:t>That response was human. We often remain inside a system we know, even after the evidence tells us the system must change.</a:t>
            </a:r>
          </a:p>
          <a:p>
            <a:endParaRPr/>
          </a:p>
          <a:p>
            <a:r>
              <a:t>IMAGE SOURCE: Wikimedia Commons, “RMS Titanic 3.jpg,” archival photograph of Titanic departing Southampton. https://commons.wikimedia.org/wiki/File:RMS_Titanic_3.jpg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COMPLIANCE DID NOT EQUAL PREPAREDNESS</a:t>
            </a:r>
          </a:p>
          <a:p>
            <a:endParaRPr/>
          </a:p>
          <a:p>
            <a:r>
              <a:t>Titanic carried 20 lifeboats with capacity for 1,178 people, while approximately 2,200 people were aboard. The ship complied with the regulations of its era, but those rules had not kept pace with the size and capacity of modern ocean liners.</a:t>
            </a:r>
          </a:p>
          <a:p>
            <a:endParaRPr/>
          </a:p>
          <a:p>
            <a:r>
              <a:t>Then another failure appeared. Some early lifeboats left before they were full. The ship lacked enough capacity, and part of the capacity it did have went unused.</a:t>
            </a:r>
          </a:p>
          <a:p>
            <a:endParaRPr/>
          </a:p>
          <a:p>
            <a:r>
              <a:t>This gives us two lessons. Compliance does not guarantee readiness. Capacity only helps when a system knows how to use it.</a:t>
            </a:r>
          </a:p>
          <a:p>
            <a:endParaRPr/>
          </a:p>
          <a:p>
            <a:r>
              <a:t>SOURCES: Encyclopaedia Britannica, “Titanic.” https://www.britannica.com/topic/Titanic</a:t>
            </a:r>
          </a:p>
          <a:p>
            <a:r>
              <a:t>American Historical Association, “Titanic: Did the Maker of True Lies Tell the Truth about History?” https://www.historians.org/perspectives-article/titanic-did-the-maker-of-true-lies-tell-the-truth-about-history-march-1998/</a:t>
            </a:r>
          </a:p>
          <a:p>
            <a:r>
              <a:t>IMAGE SOURCE: Wikimedia Commons, “Titanic-lifeboat.gif,” photograph attributed to J. W. Barker from RMS Carpathia. https://commons.wikimedia.org/wiki/File:Titanic-lifeboat.gif</a:t>
            </a:r>
          </a:p>
          <a:p>
            <a:r>
              <a:t>The image documents Titanic survivors in a lifeboat. It does not depict one of the early underfilled launches.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THE WASTE CONNECTION</a:t>
            </a:r>
          </a:p>
          <a:p>
            <a:endParaRPr/>
          </a:p>
          <a:p>
            <a:r>
              <a:t>Today, we are standing on another enormous system: the linear economy. It tells us to extract, manufacture, buy, use and throw away.</a:t>
            </a:r>
          </a:p>
          <a:p>
            <a:endParaRPr/>
          </a:p>
          <a:p>
            <a:r>
              <a:t>For a long time, that system appeared to work. Products moved. Businesses grew. Trash disappeared from the curb. But now the warning signs are visible. Landfill space is finite. New disposal capacity is difficult and expensive to site. Valuable materials are buried. Poorly managed waste can contaminate soil and water, while even engineered systems require long-term environmental controls.</a:t>
            </a:r>
          </a:p>
          <a:p>
            <a:endParaRPr/>
          </a:p>
          <a:p>
            <a:r>
              <a:t>The point is not that every landfill equals a disaster. The point is that an economy built around disposal keeps sacrificing material value and depending on a finite destination.</a:t>
            </a:r>
          </a:p>
          <a:p>
            <a:endParaRPr/>
          </a:p>
          <a:p>
            <a:r>
              <a:t>ICEBERG IMAGE SOURCE: The History Blog, photograph by Captain William De Carteret near the Titanic wreck site during the Minia recovery voyage. https://www.thehistoryblog.com/archives/38959</a:t>
            </a:r>
          </a:p>
          <a:p>
            <a:r>
              <a:t>This is one of several proposed candidates and is not confirmed as the iceberg Titanic struck.</a:t>
            </a:r>
          </a:p>
          <a:p>
            <a:endParaRPr/>
          </a:p>
          <a:p>
            <a:r>
              <a:t>LANDFILL IMAGE SOURCE: U.S. Environmental Protection Agency, Chiquita Canyon Landfill aerial photograph. https://www.epa.gov/ca/chiquita-canyon-landfill</a:t>
            </a:r>
          </a:p>
          <a:p>
            <a:r>
              <a:t>The landfill image is illustrative of disposal infrastructure and does not represent every landfill's operating conditions.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THE LINEAR MODEL</a:t>
            </a:r>
          </a:p>
          <a:p>
            <a:endParaRPr/>
          </a:p>
          <a:p>
            <a:r>
              <a:t>This is the business plan of a linear economy. We extract and make. We buy and use. Then we discard and mix materials together. Once mixed, their identity, quality and recoverability begin to decline. We pay to collect and haul volume, contamination and trapped air. Finally, we bury what remains and allow the value to leave the economy.</a:t>
            </a:r>
          </a:p>
          <a:p>
            <a:endParaRPr/>
          </a:p>
          <a:p>
            <a:r>
              <a:t>The material did not suddenly become worthless. The system lost the next user.</a:t>
            </a:r>
          </a:p>
          <a:p>
            <a:endParaRPr/>
          </a:p>
          <a:p>
            <a:r>
              <a:t>For a material to become circular, it needs a planned next user, a usable specification, a processor, a buyer and a route back into production. Without those pieces, the product had a business plan, but the trash got a disposal contract.</a:t>
            </a:r>
          </a:p>
          <a:p>
            <a:endParaRPr/>
          </a:p>
          <a:p>
            <a:r>
              <a:t>That is why circularity is not simply a better bin. It is a different value chain.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SUPERM RF RECOVERY CAPACITY</a:t>
            </a:r>
          </a:p>
          <a:p>
            <a:endParaRPr dirty="0"/>
          </a:p>
          <a:p>
            <a:r>
              <a:rPr dirty="0"/>
              <a:t>A SuperMRF is one idea for building recovery capacity at regional scale. It receives high volumes of mixed material, separates more categories than a traditional materials recovery facility, cleans and conditions those outputs, qualifies them to buyer specifications and supplies processors with more consistent feedstock.</a:t>
            </a:r>
          </a:p>
          <a:p>
            <a:endParaRPr dirty="0"/>
          </a:p>
          <a:p>
            <a:r>
              <a:rPr dirty="0"/>
              <a:t>That last point matters. Small green technology companies cannot scale if their input arrives unpredictably, with changing quality and changing chemistry.</a:t>
            </a:r>
          </a:p>
          <a:p>
            <a:endParaRPr dirty="0"/>
          </a:p>
          <a:p>
            <a:r>
              <a:rPr dirty="0"/>
              <a:t>The SuperMRF is not the circular economy by itself. It prepares the material. Processors, manufacturers and buyers complete the circle. Residuals still remain, and a credible system measures them honestly rather than hiding them behind a zero-waste claim.</a:t>
            </a:r>
          </a:p>
          <a:p>
            <a:endParaRPr dirty="0"/>
          </a:p>
          <a:p>
            <a:r>
              <a:rPr dirty="0"/>
              <a:t>IMAGE SOURCE: </a:t>
            </a:r>
            <a:r>
              <a:rPr dirty="0" err="1"/>
              <a:t>Machinex</a:t>
            </a:r>
            <a:r>
              <a:rPr dirty="0"/>
              <a:t> Sorting, single-stream materials recovery system photograph. https://www.machinexrecycling.com/wp-content/uploads/2023/03/single_stream-013017-1-2.jpg</a:t>
            </a:r>
          </a:p>
          <a:p>
            <a:r>
              <a:rPr dirty="0"/>
              <a:t>Source page: https://www.machinexrecycling.com/sorting/case-studies/</a:t>
            </a:r>
          </a:p>
          <a:p>
            <a:r>
              <a:rPr dirty="0"/>
              <a:t>The photograph is used as an illustrative example of automated recovery infrastructure. Vendor branding is not displayed on the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FROM SILOS TO SYSTEMS</a:t>
            </a:r>
          </a:p>
          <a:p>
            <a:endParaRPr/>
          </a:p>
          <a:p>
            <a:r>
              <a:t>This is the central shift. Today, material owners, haulers, recovery facilities, processors, technology companies, buyers and capital providers often make decisions in separate silos.</a:t>
            </a:r>
          </a:p>
          <a:p>
            <a:endParaRPr/>
          </a:p>
          <a:p>
            <a:r>
              <a:t>That fragmentation creates inconsistent feedstock, unnecessary hauling, contamination, duplicated infrastructure and projects without a committed buyer.</a:t>
            </a:r>
          </a:p>
          <a:p>
            <a:endParaRPr/>
          </a:p>
          <a:p>
            <a:r>
              <a:t>A connected system aligns them around the same material pathway. It combines reliable supply, shorter routes, shared infrastructure, compatible specifications, data and offtake relationships.</a:t>
            </a:r>
          </a:p>
          <a:p>
            <a:endParaRPr/>
          </a:p>
          <a:p>
            <a:r>
              <a:t>The economics can come from several sources: processing or tipping fees, commodity sales, avoided disposal and hauling, shared infrastructure savings and verified environmental value. Those revenue and savings streams must be tested honestly for each project.</a:t>
            </a:r>
          </a:p>
          <a:p>
            <a:endParaRPr/>
          </a:p>
          <a:p>
            <a:r>
              <a:t>The ownership model could be public-private, a special-purpose entity or another partnership structure. The precise legal form matters less than the operating principle: shared site, shared data, shared accountability and a verified next user.</a:t>
            </a:r>
          </a:p>
          <a:p>
            <a:endParaRPr/>
          </a:p>
          <a:p>
            <a:r>
              <a:t>Bring the companies to the material. Give every recovered asset a next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THREE KEYS TO SCALING GREEN TECHNOLOGY</a:t>
            </a:r>
          </a:p>
          <a:p>
            <a:endParaRPr dirty="0"/>
          </a:p>
          <a:p>
            <a:r>
              <a:rPr dirty="0"/>
              <a:t>Small green technology companies repeatedly face three barriers.</a:t>
            </a:r>
          </a:p>
          <a:p>
            <a:endParaRPr dirty="0"/>
          </a:p>
          <a:p>
            <a:r>
              <a:rPr dirty="0"/>
              <a:t>First, they need consistent feedstock — dependable volume, dependable quality and a long enough supply commitment to finance equipment and operations.</a:t>
            </a:r>
          </a:p>
          <a:p>
            <a:endParaRPr dirty="0"/>
          </a:p>
          <a:p>
            <a:r>
              <a:rPr dirty="0"/>
              <a:t>Second, hauling costs are growing. Every unnecessary mile can consume the value we are trying to recover. A hub brings companies to the material instead of endlessly moving low-value volume to scattered destinations.</a:t>
            </a:r>
          </a:p>
          <a:p>
            <a:endParaRPr dirty="0"/>
          </a:p>
          <a:p>
            <a:r>
              <a:rPr dirty="0"/>
              <a:t>Third, shared infrastructure cuts both operating costs and required investment dollars. Utilities, storage, preprocessing, equipment, logistics, data systems and workforce capacity do not need to be duplicated by every tenant.</a:t>
            </a:r>
          </a:p>
          <a:p>
            <a:endParaRPr dirty="0"/>
          </a:p>
          <a:p>
            <a:r>
              <a:rPr dirty="0"/>
              <a:t>The green industrial hub addresses all three. The SuperMRF prepares material. On-site or nearby companies transform that feedstock into commodities and products. Shared systems lower the barriers that each company would face alone.</a:t>
            </a:r>
          </a:p>
          <a:p>
            <a:endParaRPr dirty="0"/>
          </a:p>
          <a:p>
            <a:r>
              <a:rPr dirty="0"/>
              <a:t>IMAGE SOURCE: National Geographic, “Here’s how a ‘circular economy’ could save the world.” https://www.nationalgeographic.com/magazine/article/how-a-circular-economy-could-save-the-world-feature/</a:t>
            </a:r>
          </a:p>
          <a:p>
            <a:r>
              <a:rPr dirty="0"/>
              <a:t>The photograph shows </a:t>
            </a:r>
            <a:r>
              <a:rPr dirty="0" err="1"/>
              <a:t>Kalundborg</a:t>
            </a:r>
            <a:r>
              <a:rPr dirty="0"/>
              <a:t>, Denmark; it is a real-world industrial symbiosis example, not a proposed Mobi Waste site.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AUSTIN ISD: START WHERE THE HANDOFFS ARE CONTROLLABLE</a:t>
            </a:r>
          </a:p>
          <a:p>
            <a:endParaRPr/>
          </a:p>
          <a:p>
            <a:r>
              <a:t>Austin ISD shows the difference between an aspiration and an operating system. The district has a zero-waste goal, and it also has daily practices that move material toward that goal.</a:t>
            </a:r>
          </a:p>
          <a:p>
            <a:endParaRPr/>
          </a:p>
          <a:p>
            <a:r>
              <a:t>Every school has lunchroom recycling and composting. Since January 2022, the district reports more than 27 million pounds diverted. The district extends product life through surplus sales, uses waste data for learning, operates solar arrays at 14 campuses and connects students with paid internships and sustainability career pathways.</a:t>
            </a:r>
          </a:p>
          <a:p>
            <a:endParaRPr/>
          </a:p>
          <a:p>
            <a:r>
              <a:t>Those are existing actions. The future opportunity is to connect more of the district's recurring material streams to verified processors and buyers, then use its purchasing power to help close the loop.</a:t>
            </a:r>
          </a:p>
          <a:p>
            <a:endParaRPr/>
          </a:p>
          <a:p>
            <a:r>
              <a:t>A school district is a powerful starting point because it controls purchasing, operations, routes, education and many handoffs across multiple campuses. A circular system can begin anywhere an institution controls the handoffs.</a:t>
            </a:r>
          </a:p>
          <a:p>
            <a:endParaRPr/>
          </a:p>
          <a:p>
            <a:r>
              <a:t>Sources: Austin ISD Zero Waste. https://www.austinisd.org/sustainability/zero-waste</a:t>
            </a:r>
          </a:p>
          <a:p>
            <a:r>
              <a:t>Austin ISD Solar &amp; Renewable Energy. https://www.austinisd.org/sustainability/energyandwater/solar-and-renewable-energy</a:t>
            </a:r>
          </a:p>
          <a:p>
            <a:r>
              <a:t>Austin ISD Student Career Pathways. https://www.austinisd.org/sustainability/get-involved/student-career-pathways</a:t>
            </a:r>
          </a:p>
          <a:p>
            <a:endParaRPr/>
          </a:p>
          <a:p>
            <a:r>
              <a:t>IMAGE SOURCE: CultureMap Austin, “Austin sawmill saves and sells wood from old AISD building.” https://austin.culturemap.com/news/city-life/harvest-lumber-co-aisd-recovery/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dirty="0"/>
              <a:t>THE PANEL AS THE COLLECTIVE</a:t>
            </a:r>
          </a:p>
          <a:p>
            <a:endParaRPr dirty="0"/>
          </a:p>
          <a:p>
            <a:r>
              <a:rPr dirty="0"/>
              <a:t>The keynote has now touched each part of the panel's circular pathway.</a:t>
            </a:r>
          </a:p>
          <a:p>
            <a:endParaRPr dirty="0"/>
          </a:p>
          <a:p>
            <a:r>
              <a:rPr dirty="0"/>
              <a:t>Dr. D. Marshall Porterfield brings fungal biomanufacturing and controlled nutrient flows. Dr. Felipe-Andrés Piedra brings biological PET conversion. Vladimir Mancevski brings hydrogen and advanced carbon pathways for plastics. </a:t>
            </a:r>
            <a:r>
              <a:rPr dirty="0" err="1"/>
              <a:t>Maxari</a:t>
            </a:r>
            <a:r>
              <a:rPr dirty="0"/>
              <a:t> Energy Solutions brings the integration, energy, infrastructure, finance and project delivery needed to build.</a:t>
            </a:r>
          </a:p>
          <a:p>
            <a:endParaRPr dirty="0"/>
          </a:p>
          <a:p>
            <a:r>
              <a:rPr dirty="0"/>
              <a:t>Each panelist holds one part. The opportunity is to connect them through a shared site, reliable feedstock, compatible specifications, data, contracts and buyers. Collaboration completes the circle.</a:t>
            </a:r>
          </a:p>
          <a:p>
            <a:endParaRPr dirty="0"/>
          </a:p>
          <a:p>
            <a:r>
              <a:rPr dirty="0"/>
              <a:t>Suggested opening panel question: Each of you represents one part of the pathway. If you were given one shared site, a reliable feedstock agreement and three years, what would you build together — and what evidence would prove the material truly stayed in circulation?</a:t>
            </a:r>
          </a:p>
          <a:p>
            <a:endParaRPr dirty="0"/>
          </a:p>
          <a:p>
            <a:r>
              <a:rPr dirty="0"/>
              <a:t>Sources: Purdue University </a:t>
            </a:r>
            <a:r>
              <a:rPr dirty="0" err="1"/>
              <a:t>mycoponics</a:t>
            </a:r>
            <a:r>
              <a:rPr dirty="0"/>
              <a:t> research. https://ag.purdue.edu/news/2026/08/mushrooms-in-space-purdue-researchers-invent-mycoponics-to-cultivate-fungi-for-earth-the-moon-and-beyond.html</a:t>
            </a:r>
          </a:p>
          <a:p>
            <a:r>
              <a:rPr dirty="0"/>
              <a:t>Baylor College of Medicine, Felipe-Andrés Piedra and </a:t>
            </a:r>
            <a:r>
              <a:rPr dirty="0" err="1"/>
              <a:t>RestoreLAB</a:t>
            </a:r>
            <a:r>
              <a:rPr dirty="0"/>
              <a:t>. https://www.bcm.edu/people-search/felipe-andres-piedra-28713</a:t>
            </a:r>
          </a:p>
          <a:p>
            <a:r>
              <a:rPr dirty="0"/>
              <a:t>Rice University, waste plastic to hydrogen and graphene research. https://news.rice.edu/news/2023/making-hydrogen-waste-plastic-could-pay-itself</a:t>
            </a:r>
          </a:p>
          <a:p>
            <a:r>
              <a:rPr dirty="0" err="1"/>
              <a:t>Maxari</a:t>
            </a:r>
            <a:r>
              <a:rPr dirty="0"/>
              <a:t> Energy Solutions. https://energy.maxari.us/about-us</a:t>
            </a:r>
          </a:p>
          <a:p>
            <a:endParaRPr dirty="0"/>
          </a:p>
          <a:p>
            <a:r>
              <a:rPr dirty="0"/>
              <a:t>IMAGE SOURCE: Veolia UK, facility-tour photograph accompanying “Veolia wins new contract with Medway Council.” https://www.veolia.co.uk/press-releases/veolia-wins-new-contract-medway-council</a:t>
            </a:r>
          </a:p>
          <a:p>
            <a:r>
              <a:rPr dirty="0"/>
              <a:t>Illustrative collaboration image; the people shown are not the CEC panelists.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CLOSING AND PANEL TRANSITION</a:t>
            </a:r>
          </a:p>
          <a:p>
            <a:endParaRPr/>
          </a:p>
          <a:p>
            <a:r>
              <a:t>The Titanic teaches us that seeing the danger is not enough. Having a few lifeboats is not enough. Following yesterday's rules is not enough.</a:t>
            </a:r>
          </a:p>
          <a:p>
            <a:endParaRPr/>
          </a:p>
          <a:p>
            <a:r>
              <a:t>We need the capacity, connections and courage to change direction while we still have time.</a:t>
            </a:r>
          </a:p>
          <a:p>
            <a:endParaRPr/>
          </a:p>
          <a:p>
            <a:r>
              <a:t>What we call waste is the cargo we keep throwing overboard. It still contains material, energy and economic value. Those materials are assets waiting for a connected system capable of recovering them.</a:t>
            </a:r>
          </a:p>
          <a:p>
            <a:endParaRPr/>
          </a:p>
          <a:p>
            <a:r>
              <a:t>But circularity should never become an excuse to generate more waste. The order matters: generate less, reuse what we can, and then recover the remainder at its highest practical value.</a:t>
            </a:r>
          </a:p>
          <a:p>
            <a:endParaRPr/>
          </a:p>
          <a:p>
            <a:r>
              <a:t>The practical path is to measure the material, identify recoverable streams, confirm processors and buyers, form the collective, pilot verified handoffs and then build the shared infrastructure.</a:t>
            </a:r>
          </a:p>
          <a:p>
            <a:endParaRPr/>
          </a:p>
          <a:p>
            <a:r>
              <a:t>So here is the invitation. Bring one material stream, one processing capability, one purchasing commitment, one site, one source of capital or one workforce solution.</a:t>
            </a:r>
          </a:p>
          <a:p>
            <a:endParaRPr/>
          </a:p>
          <a:p>
            <a:r>
              <a:t>The circular economy begins when we connect them.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sp>
        <p:nvSpPr>
          <p:cNvPr id="9" name="text-1">
            <a:extLst>
              <a:ext uri="{FF2B5EF4-FFF2-40B4-BE49-F238E27FC236}">
                <a16:creationId xmlns:a16="http://schemas.microsoft.com/office/drawing/2014/main" id="{BCA6AFBB-2D70-4A65-9EAD-C2547EE42154}"/>
              </a:ext>
            </a:extLst>
          </p:cNvPr>
          <p:cNvSpPr>
            <a:spLocks noGrp="1"/>
          </p:cNvSpPr>
          <p:nvPr/>
        </p:nvSpPr>
        <p:spPr>
          <a:xfrm>
            <a:off x="685800" y="685800"/>
            <a:ext cx="4000500" cy="266700"/>
          </a:xfrm>
          <a:prstGeom prst="rect">
            <a:avLst/>
          </a:prstGeom>
          <a:noFill/>
          <a:ln w="0">
            <a:noFill/>
            <a:prstDash val="solid"/>
          </a:ln>
        </p:spPr>
        <p:txBody>
          <a:bodyPr/>
          <a:lstStyle/>
          <a:p>
            <a:pPr algn="l">
              <a:buNone/>
              <a:defRPr sz="1200" b="1" i="0">
                <a:solidFill>
                  <a:srgbClr val="D9A62E"/>
                </a:solidFill>
              </a:defRPr>
            </a:pPr>
            <a:r>
              <a:rPr b="1" i="0" dirty="0">
                <a:solidFill>
                  <a:srgbClr val="D9A62E"/>
                </a:solidFill>
              </a:rPr>
              <a:t>CEC SUMMIT</a:t>
            </a:r>
          </a:p>
        </p:txBody>
      </p:sp>
      <p:sp>
        <p:nvSpPr>
          <p:cNvPr id="2" name="text-2">
            <a:extLst>
              <a:ext uri="{FF2B5EF4-FFF2-40B4-BE49-F238E27FC236}">
                <a16:creationId xmlns:a16="http://schemas.microsoft.com/office/drawing/2014/main" id="{FFAE0B29-A069-4C67-B0E8-0BCE8B90251D}"/>
              </a:ext>
            </a:extLst>
          </p:cNvPr>
          <p:cNvSpPr>
            <a:spLocks noGrp="1"/>
          </p:cNvSpPr>
          <p:nvPr/>
        </p:nvSpPr>
        <p:spPr>
          <a:xfrm>
            <a:off x="685800" y="1352550"/>
            <a:ext cx="7905750" cy="1428750"/>
          </a:xfrm>
          <a:prstGeom prst="rect">
            <a:avLst/>
          </a:prstGeom>
          <a:noFill/>
          <a:ln w="0">
            <a:noFill/>
            <a:prstDash val="solid"/>
          </a:ln>
        </p:spPr>
        <p:txBody>
          <a:bodyPr/>
          <a:lstStyle/>
          <a:p>
            <a:pPr algn="l">
              <a:buNone/>
              <a:defRPr sz="4500" b="1" i="0">
                <a:solidFill>
                  <a:srgbClr val="F7F2E8"/>
                </a:solidFill>
              </a:defRPr>
            </a:pPr>
            <a:r>
              <a:rPr lang="en-US" sz="4500" b="1" i="0" dirty="0">
                <a:solidFill>
                  <a:srgbClr val="F7F2E8"/>
                </a:solidFill>
              </a:rPr>
              <a:t>Your Trash Has a Business Plan</a:t>
            </a:r>
            <a:endParaRPr sz="4500" b="1" i="0" dirty="0">
              <a:solidFill>
                <a:srgbClr val="F7F2E8"/>
              </a:solidFill>
            </a:endParaRPr>
          </a:p>
        </p:txBody>
      </p:sp>
      <p:sp>
        <p:nvSpPr>
          <p:cNvPr id="3" name="text-3">
            <a:extLst>
              <a:ext uri="{FF2B5EF4-FFF2-40B4-BE49-F238E27FC236}">
                <a16:creationId xmlns:a16="http://schemas.microsoft.com/office/drawing/2014/main" id="{4691B1FF-C572-4795-A770-0618F720C7A6}"/>
              </a:ext>
            </a:extLst>
          </p:cNvPr>
          <p:cNvSpPr>
            <a:spLocks noGrp="1"/>
          </p:cNvSpPr>
          <p:nvPr/>
        </p:nvSpPr>
        <p:spPr>
          <a:xfrm>
            <a:off x="685800" y="2971800"/>
            <a:ext cx="8572500" cy="609600"/>
          </a:xfrm>
          <a:prstGeom prst="rect">
            <a:avLst/>
          </a:prstGeom>
          <a:noFill/>
          <a:ln w="0">
            <a:noFill/>
            <a:prstDash val="solid"/>
          </a:ln>
        </p:spPr>
        <p:txBody>
          <a:bodyPr anchor="ctr">
            <a:noAutofit/>
          </a:bodyPr>
          <a:lstStyle/>
          <a:p>
            <a:pPr algn="l">
              <a:buNone/>
              <a:defRPr sz="2100" b="1" i="0">
                <a:solidFill>
                  <a:srgbClr val="F3E3B2"/>
                </a:solidFill>
                <a:latin typeface="Calibri"/>
                <a:ea typeface="Calibri"/>
                <a:cs typeface="Calibri"/>
              </a:defRPr>
            </a:pPr>
            <a:r>
              <a:rPr lang="en-US" b="1" i="0" dirty="0">
                <a:solidFill>
                  <a:srgbClr val="F3E3B2"/>
                </a:solidFill>
                <a:latin typeface="Calibri"/>
                <a:ea typeface="Calibri"/>
                <a:cs typeface="Calibri"/>
              </a:rPr>
              <a:t>By Stacy Richardson – Founder/CEO Mobi Waste</a:t>
            </a:r>
            <a:endParaRPr b="1" i="0" dirty="0">
              <a:solidFill>
                <a:srgbClr val="F3E3B2"/>
              </a:solidFill>
              <a:latin typeface="Calibri"/>
              <a:ea typeface="Calibri"/>
              <a:cs typeface="Calibri"/>
            </a:endParaRPr>
          </a:p>
        </p:txBody>
      </p:sp>
      <p:sp>
        <p:nvSpPr>
          <p:cNvPr id="4" name="cover-rule-4">
            <a:extLst>
              <a:ext uri="{FF2B5EF4-FFF2-40B4-BE49-F238E27FC236}">
                <a16:creationId xmlns:a16="http://schemas.microsoft.com/office/drawing/2014/main" id="{0250364B-33C5-4552-B251-BD68D0147641}"/>
              </a:ext>
            </a:extLst>
          </p:cNvPr>
          <p:cNvSpPr>
            <a:spLocks noGrp="1"/>
          </p:cNvSpPr>
          <p:nvPr/>
        </p:nvSpPr>
        <p:spPr>
          <a:xfrm>
            <a:off x="685800" y="3829050"/>
            <a:ext cx="1809750" cy="57150"/>
          </a:xfrm>
          <a:prstGeom prst="rect">
            <a:avLst/>
          </a:prstGeom>
          <a:solidFill>
            <a:srgbClr val="D9A62E"/>
          </a:solidFill>
          <a:ln w="0">
            <a:noFill/>
            <a:prstDash val="solid"/>
          </a:ln>
        </p:spPr>
        <p:txBody>
          <a:bodyPr/>
          <a:lstStyle/>
          <a:p>
            <a:endParaRPr lang="en-US"/>
          </a:p>
        </p:txBody>
      </p:sp>
      <p:sp>
        <p:nvSpPr>
          <p:cNvPr id="5" name="text-5">
            <a:extLst>
              <a:ext uri="{FF2B5EF4-FFF2-40B4-BE49-F238E27FC236}">
                <a16:creationId xmlns:a16="http://schemas.microsoft.com/office/drawing/2014/main" id="{12BE556B-1172-4C44-954D-B83471A814F0}"/>
              </a:ext>
            </a:extLst>
          </p:cNvPr>
          <p:cNvSpPr>
            <a:spLocks noGrp="1"/>
          </p:cNvSpPr>
          <p:nvPr/>
        </p:nvSpPr>
        <p:spPr>
          <a:xfrm>
            <a:off x="685800" y="4171950"/>
            <a:ext cx="8572500" cy="476250"/>
          </a:xfrm>
          <a:prstGeom prst="rect">
            <a:avLst/>
          </a:prstGeom>
          <a:noFill/>
          <a:ln w="0">
            <a:noFill/>
            <a:prstDash val="solid"/>
          </a:ln>
        </p:spPr>
        <p:txBody>
          <a:bodyPr anchor="ctr">
            <a:noAutofit/>
          </a:bodyPr>
          <a:lstStyle/>
          <a:p>
            <a:pPr algn="l">
              <a:buNone/>
              <a:defRPr sz="1500" b="0" i="0">
                <a:solidFill>
                  <a:srgbClr val="FFFFFF"/>
                </a:solidFill>
                <a:latin typeface="Calibri"/>
                <a:ea typeface="Calibri"/>
                <a:cs typeface="Calibri"/>
              </a:defRPr>
            </a:pPr>
            <a:r>
              <a:rPr sz="2800" b="0" i="0" dirty="0">
                <a:solidFill>
                  <a:srgbClr val="FFFFFF"/>
                </a:solidFill>
                <a:latin typeface="Calibri"/>
                <a:ea typeface="Calibri"/>
                <a:cs typeface="Calibri"/>
              </a:rPr>
              <a:t>A Titanic lesson about waste, value and the circular economy.</a:t>
            </a:r>
          </a:p>
        </p:txBody>
      </p:sp>
      <p:sp>
        <p:nvSpPr>
          <p:cNvPr id="6" name="text-6">
            <a:extLst>
              <a:ext uri="{FF2B5EF4-FFF2-40B4-BE49-F238E27FC236}">
                <a16:creationId xmlns:a16="http://schemas.microsoft.com/office/drawing/2014/main" id="{9A19109A-FDC5-499E-B704-B22E30CC4452}"/>
              </a:ext>
            </a:extLst>
          </p:cNvPr>
          <p:cNvSpPr>
            <a:spLocks noGrp="1"/>
          </p:cNvSpPr>
          <p:nvPr/>
        </p:nvSpPr>
        <p:spPr>
          <a:xfrm>
            <a:off x="685800" y="5905500"/>
            <a:ext cx="9906000" cy="228600"/>
          </a:xfrm>
          <a:prstGeom prst="rect">
            <a:avLst/>
          </a:prstGeom>
          <a:noFill/>
          <a:ln w="0">
            <a:noFill/>
            <a:prstDash val="solid"/>
          </a:ln>
        </p:spPr>
        <p:txBody>
          <a:bodyPr/>
          <a:lstStyle/>
          <a:p>
            <a:pPr algn="l">
              <a:buNone/>
              <a:defRPr sz="1125" b="1" i="0">
                <a:solidFill>
                  <a:srgbClr val="AAB6C5"/>
                </a:solidFill>
              </a:defRPr>
            </a:pPr>
            <a:r>
              <a:rPr b="1" i="0" dirty="0">
                <a:solidFill>
                  <a:srgbClr val="AAB6C5"/>
                </a:solidFill>
              </a:rPr>
              <a:t>ASSETS  •  COMMODITIES  •  PRODUCTS  •  COLLABORATION  •  COMMUNITY</a:t>
            </a:r>
          </a:p>
        </p:txBody>
      </p:sp>
      <p:sp>
        <p:nvSpPr>
          <p:cNvPr id="7" name="footer-label-7">
            <a:extLst>
              <a:ext uri="{FF2B5EF4-FFF2-40B4-BE49-F238E27FC236}">
                <a16:creationId xmlns:a16="http://schemas.microsoft.com/office/drawing/2014/main" id="{46575178-31BA-497A-B00C-1CF383D770A5}"/>
              </a:ext>
            </a:extLst>
          </p:cNvPr>
          <p:cNvSpPr>
            <a:spLocks noGrp="1"/>
          </p:cNvSpPr>
          <p:nvPr/>
        </p:nvSpPr>
        <p:spPr>
          <a:xfrm>
            <a:off x="685800" y="6496050"/>
            <a:ext cx="3429000" cy="190500"/>
          </a:xfrm>
          <a:prstGeom prst="rect">
            <a:avLst/>
          </a:prstGeom>
          <a:noFill/>
          <a:ln w="0">
            <a:noFill/>
            <a:prstDash val="solid"/>
          </a:ln>
        </p:spPr>
        <p:txBody>
          <a:bodyPr/>
          <a:lstStyle/>
          <a:p>
            <a:pPr algn="l">
              <a:buNone/>
              <a:defRPr sz="900" b="1" i="0">
                <a:solidFill>
                  <a:srgbClr val="AAB6C5"/>
                </a:solidFill>
              </a:defRPr>
            </a:pPr>
            <a:r>
              <a:rPr sz="900" b="1" i="0">
                <a:solidFill>
                  <a:srgbClr val="AAB6C5"/>
                </a:solidFill>
              </a:rPr>
              <a:t>TRASH TALKING WITH STACY</a:t>
            </a:r>
          </a:p>
        </p:txBody>
      </p:sp>
      <p:pic>
        <p:nvPicPr>
          <p:cNvPr id="23" name="Picture 22"/>
          <p:cNvPicPr>
            <a:picLocks noChangeAspect="1"/>
          </p:cNvPicPr>
          <p:nvPr/>
        </p:nvPicPr>
        <p:blipFill>
          <a:blip r:embed="rId3"/>
          <a:srcRect l="19641" r="19641"/>
          <a:stretch>
            <a:fillRect/>
          </a:stretch>
        </p:blipFill>
        <p:spPr>
          <a:xfrm>
            <a:off x="8362950" y="0"/>
            <a:ext cx="3829050" cy="6858000"/>
          </a:xfrm>
          <a:prstGeom prst="rect">
            <a:avLst/>
          </a:prstGeom>
        </p:spPr>
      </p:pic>
      <p:sp>
        <p:nvSpPr>
          <p:cNvPr id="11" name="cover-photo-shade">
            <a:extLst>
              <a:ext uri="{FF2B5EF4-FFF2-40B4-BE49-F238E27FC236}">
                <a16:creationId xmlns:a16="http://schemas.microsoft.com/office/drawing/2014/main" id="{B6820BB3-7BEF-424A-8B61-DD1991D13348}"/>
              </a:ext>
            </a:extLst>
          </p:cNvPr>
          <p:cNvSpPr>
            <a:spLocks noGrp="1"/>
          </p:cNvSpPr>
          <p:nvPr/>
        </p:nvSpPr>
        <p:spPr>
          <a:xfrm>
            <a:off x="8362950" y="0"/>
            <a:ext cx="3829050" cy="6858000"/>
          </a:xfrm>
          <a:prstGeom prst="rect">
            <a:avLst/>
          </a:prstGeom>
          <a:solidFill>
            <a:srgbClr val="10233D">
              <a:alpha val="42000"/>
            </a:srgbClr>
          </a:solidFill>
          <a:ln w="0">
            <a:noFill/>
            <a:prstDash val="solid"/>
          </a:ln>
        </p:spPr>
        <p:txBody>
          <a:bodyPr/>
          <a:lstStyle/>
          <a:p>
            <a:endParaRPr lang="en-US"/>
          </a:p>
        </p:txBody>
      </p:sp>
      <p:sp>
        <p:nvSpPr>
          <p:cNvPr id="12" name="cover-photo-seam">
            <a:extLst>
              <a:ext uri="{FF2B5EF4-FFF2-40B4-BE49-F238E27FC236}">
                <a16:creationId xmlns:a16="http://schemas.microsoft.com/office/drawing/2014/main" id="{996E40BF-441F-49AE-A16F-702BC9B37B30}"/>
              </a:ext>
            </a:extLst>
          </p:cNvPr>
          <p:cNvSpPr>
            <a:spLocks noGrp="1"/>
          </p:cNvSpPr>
          <p:nvPr/>
        </p:nvSpPr>
        <p:spPr>
          <a:xfrm>
            <a:off x="8239125" y="0"/>
            <a:ext cx="123825" cy="6858000"/>
          </a:xfrm>
          <a:prstGeom prst="rect">
            <a:avLst/>
          </a:prstGeom>
          <a:solidFill>
            <a:srgbClr val="D9A520"/>
          </a:solidFill>
          <a:ln w="0">
            <a:noFill/>
            <a:prstDash val="solid"/>
          </a:ln>
        </p:spPr>
        <p:txBody>
          <a:bodyPr/>
          <a:lstStyle/>
          <a:p>
            <a:endParaRPr lang="en-US"/>
          </a:p>
        </p:txBody>
      </p:sp>
      <p:sp>
        <p:nvSpPr>
          <p:cNvPr id="14" name="cover-photo-page-number">
            <a:extLst>
              <a:ext uri="{FF2B5EF4-FFF2-40B4-BE49-F238E27FC236}">
                <a16:creationId xmlns:a16="http://schemas.microsoft.com/office/drawing/2014/main" id="{B579B2C3-B412-42C0-8CEE-D738E54A6264}"/>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900" b="1" i="0">
                <a:solidFill>
                  <a:srgbClr val="FFFFFF"/>
                </a:solidFill>
                <a:latin typeface="Calibri"/>
                <a:ea typeface="Calibri"/>
                <a:cs typeface="Calibri"/>
              </a:defRPr>
            </a:pPr>
            <a:r>
              <a:rPr sz="900" b="1" i="0">
                <a:solidFill>
                  <a:srgbClr val="FFFFFF"/>
                </a:solidFill>
                <a:latin typeface="Calibri"/>
                <a:ea typeface="Calibri"/>
                <a:cs typeface="Calibri"/>
              </a:rPr>
              <a:t>01 / 13</a:t>
            </a:r>
          </a:p>
        </p:txBody>
      </p:sp>
    </p:spTree>
    <p:extLst>
      <p:ext uri="{BB962C8B-B14F-4D97-AF65-F5344CB8AC3E}">
        <p14:creationId xmlns:p14="http://schemas.microsoft.com/office/powerpoint/2010/main" val="1007833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srcRect t="11756" b="11756"/>
          <a:stretch>
            <a:fillRect/>
          </a:stretch>
        </p:blipFill>
        <p:spPr>
          <a:xfrm>
            <a:off x="0" y="0"/>
            <a:ext cx="12192000" cy="6858000"/>
          </a:xfrm>
          <a:prstGeom prst="rect">
            <a:avLst/>
          </a:prstGeom>
        </p:spPr>
      </p:pic>
      <p:sp>
        <p:nvSpPr>
          <p:cNvPr id="2" name="titanic-dark-wash">
            <a:extLst>
              <a:ext uri="{FF2B5EF4-FFF2-40B4-BE49-F238E27FC236}">
                <a16:creationId xmlns:a16="http://schemas.microsoft.com/office/drawing/2014/main" id="{776C0F37-612F-42C8-87D5-1FEA41076F8C}"/>
              </a:ext>
            </a:extLst>
          </p:cNvPr>
          <p:cNvSpPr>
            <a:spLocks noGrp="1"/>
          </p:cNvSpPr>
          <p:nvPr/>
        </p:nvSpPr>
        <p:spPr>
          <a:xfrm>
            <a:off x="0" y="0"/>
            <a:ext cx="12192000" cy="6858000"/>
          </a:xfrm>
          <a:prstGeom prst="rect">
            <a:avLst/>
          </a:prstGeom>
          <a:solidFill>
            <a:srgbClr val="10233D">
              <a:alpha val="55000"/>
            </a:srgbClr>
          </a:solidFill>
          <a:ln w="0">
            <a:noFill/>
            <a:prstDash val="solid"/>
          </a:ln>
        </p:spPr>
        <p:txBody>
          <a:bodyPr/>
          <a:lstStyle/>
          <a:p>
            <a:endParaRPr lang="en-US"/>
          </a:p>
        </p:txBody>
      </p:sp>
      <p:sp>
        <p:nvSpPr>
          <p:cNvPr id="3" name="titanic-gold-rule">
            <a:extLst>
              <a:ext uri="{FF2B5EF4-FFF2-40B4-BE49-F238E27FC236}">
                <a16:creationId xmlns:a16="http://schemas.microsoft.com/office/drawing/2014/main" id="{8BEC5781-EE1A-419C-B60A-A3728573B7D7}"/>
              </a:ext>
            </a:extLst>
          </p:cNvPr>
          <p:cNvSpPr>
            <a:spLocks noGrp="1"/>
          </p:cNvSpPr>
          <p:nvPr/>
        </p:nvSpPr>
        <p:spPr>
          <a:xfrm>
            <a:off x="685800" y="1219200"/>
            <a:ext cx="95250" cy="3333750"/>
          </a:xfrm>
          <a:prstGeom prst="rect">
            <a:avLst/>
          </a:prstGeom>
          <a:solidFill>
            <a:srgbClr val="D9A520"/>
          </a:solidFill>
          <a:ln w="0">
            <a:noFill/>
            <a:prstDash val="solid"/>
          </a:ln>
        </p:spPr>
        <p:txBody>
          <a:bodyPr/>
          <a:lstStyle/>
          <a:p>
            <a:endParaRPr lang="en-US"/>
          </a:p>
        </p:txBody>
      </p:sp>
      <p:sp>
        <p:nvSpPr>
          <p:cNvPr id="4" name="story-kicker">
            <a:extLst>
              <a:ext uri="{FF2B5EF4-FFF2-40B4-BE49-F238E27FC236}">
                <a16:creationId xmlns:a16="http://schemas.microsoft.com/office/drawing/2014/main" id="{F4D15641-4BC7-4AC1-BFA0-2A38DFCC8FD7}"/>
              </a:ext>
            </a:extLst>
          </p:cNvPr>
          <p:cNvSpPr>
            <a:spLocks noGrp="1"/>
          </p:cNvSpPr>
          <p:nvPr/>
        </p:nvSpPr>
        <p:spPr>
          <a:xfrm>
            <a:off x="1028700" y="704850"/>
            <a:ext cx="4000500" cy="285750"/>
          </a:xfrm>
          <a:prstGeom prst="rect">
            <a:avLst/>
          </a:prstGeom>
          <a:noFill/>
          <a:ln w="0">
            <a:noFill/>
            <a:prstDash val="solid"/>
          </a:ln>
        </p:spPr>
        <p:txBody>
          <a:bodyPr anchor="ctr">
            <a:noAutofit/>
          </a:bodyPr>
          <a:lstStyle/>
          <a:p>
            <a:pPr algn="l">
              <a:buNone/>
              <a:defRPr sz="1200" b="1" i="0">
                <a:solidFill>
                  <a:srgbClr val="D9A520"/>
                </a:solidFill>
                <a:latin typeface="Calibri"/>
                <a:ea typeface="Calibri"/>
                <a:cs typeface="Calibri"/>
              </a:defRPr>
            </a:pPr>
            <a:r>
              <a:rPr sz="1200" b="1" i="0">
                <a:solidFill>
                  <a:srgbClr val="D9A520"/>
                </a:solidFill>
                <a:latin typeface="Calibri"/>
                <a:ea typeface="Calibri"/>
                <a:cs typeface="Calibri"/>
              </a:rPr>
              <a:t>THE TITANIC LESSON</a:t>
            </a:r>
          </a:p>
        </p:txBody>
      </p:sp>
      <p:sp>
        <p:nvSpPr>
          <p:cNvPr id="5" name="story-title">
            <a:extLst>
              <a:ext uri="{FF2B5EF4-FFF2-40B4-BE49-F238E27FC236}">
                <a16:creationId xmlns:a16="http://schemas.microsoft.com/office/drawing/2014/main" id="{4918994C-701A-4703-8AE1-491BA7ADD228}"/>
              </a:ext>
            </a:extLst>
          </p:cNvPr>
          <p:cNvSpPr>
            <a:spLocks noGrp="1"/>
          </p:cNvSpPr>
          <p:nvPr/>
        </p:nvSpPr>
        <p:spPr>
          <a:xfrm>
            <a:off x="1028700" y="1257300"/>
            <a:ext cx="8858250" cy="857250"/>
          </a:xfrm>
          <a:prstGeom prst="rect">
            <a:avLst/>
          </a:prstGeom>
          <a:noFill/>
          <a:ln w="0">
            <a:noFill/>
            <a:prstDash val="solid"/>
          </a:ln>
        </p:spPr>
        <p:txBody>
          <a:bodyPr anchor="ctr">
            <a:noAutofit/>
          </a:bodyPr>
          <a:lstStyle/>
          <a:p>
            <a:pPr algn="l">
              <a:buNone/>
              <a:defRPr sz="3300" b="1" i="0">
                <a:solidFill>
                  <a:srgbClr val="FFFFFF"/>
                </a:solidFill>
                <a:latin typeface="Calibri"/>
                <a:ea typeface="Calibri"/>
                <a:cs typeface="Calibri"/>
              </a:defRPr>
            </a:pPr>
            <a:r>
              <a:rPr sz="3300" b="1" i="0" dirty="0">
                <a:solidFill>
                  <a:srgbClr val="FFFFFF"/>
                </a:solidFill>
                <a:latin typeface="Calibri"/>
                <a:ea typeface="Calibri"/>
                <a:cs typeface="Calibri"/>
              </a:rPr>
              <a:t>THE LIGHTS WERE STILL ON.</a:t>
            </a:r>
          </a:p>
        </p:txBody>
      </p:sp>
      <p:sp>
        <p:nvSpPr>
          <p:cNvPr id="6" name="story-line-1">
            <a:extLst>
              <a:ext uri="{FF2B5EF4-FFF2-40B4-BE49-F238E27FC236}">
                <a16:creationId xmlns:a16="http://schemas.microsoft.com/office/drawing/2014/main" id="{1F9675D7-8D85-4305-8781-E280D2B37696}"/>
              </a:ext>
            </a:extLst>
          </p:cNvPr>
          <p:cNvSpPr>
            <a:spLocks noGrp="1"/>
          </p:cNvSpPr>
          <p:nvPr/>
        </p:nvSpPr>
        <p:spPr>
          <a:xfrm>
            <a:off x="1028700" y="2419350"/>
            <a:ext cx="6572250" cy="495300"/>
          </a:xfrm>
          <a:prstGeom prst="rect">
            <a:avLst/>
          </a:prstGeom>
          <a:noFill/>
          <a:ln w="0">
            <a:noFill/>
            <a:prstDash val="solid"/>
          </a:ln>
        </p:spPr>
        <p:txBody>
          <a:bodyPr anchor="ctr">
            <a:noAutofit/>
          </a:bodyPr>
          <a:lstStyle/>
          <a:p>
            <a:pPr algn="l">
              <a:buNone/>
              <a:defRPr sz="2025" b="1" i="0">
                <a:solidFill>
                  <a:srgbClr val="FFFFFF"/>
                </a:solidFill>
                <a:latin typeface="Calibri"/>
                <a:ea typeface="Calibri"/>
                <a:cs typeface="Calibri"/>
              </a:defRPr>
            </a:pPr>
            <a:r>
              <a:rPr sz="3200" b="1" i="0" dirty="0">
                <a:solidFill>
                  <a:srgbClr val="FFFFFF"/>
                </a:solidFill>
                <a:latin typeface="Calibri"/>
                <a:ea typeface="Calibri"/>
                <a:cs typeface="Calibri"/>
              </a:rPr>
              <a:t>The music was still playing.</a:t>
            </a:r>
          </a:p>
        </p:txBody>
      </p:sp>
      <p:sp>
        <p:nvSpPr>
          <p:cNvPr id="7" name="story-line-2">
            <a:extLst>
              <a:ext uri="{FF2B5EF4-FFF2-40B4-BE49-F238E27FC236}">
                <a16:creationId xmlns:a16="http://schemas.microsoft.com/office/drawing/2014/main" id="{22F747E7-1BA7-4A2E-8EC9-4AADE2E202BC}"/>
              </a:ext>
            </a:extLst>
          </p:cNvPr>
          <p:cNvSpPr>
            <a:spLocks noGrp="1"/>
          </p:cNvSpPr>
          <p:nvPr/>
        </p:nvSpPr>
        <p:spPr>
          <a:xfrm>
            <a:off x="1028700" y="3048000"/>
            <a:ext cx="8191500" cy="609600"/>
          </a:xfrm>
          <a:prstGeom prst="rect">
            <a:avLst/>
          </a:prstGeom>
          <a:noFill/>
          <a:ln w="0">
            <a:noFill/>
            <a:prstDash val="solid"/>
          </a:ln>
        </p:spPr>
        <p:txBody>
          <a:bodyPr anchor="ctr">
            <a:noAutofit/>
          </a:bodyPr>
          <a:lstStyle/>
          <a:p>
            <a:pPr algn="l">
              <a:buNone/>
              <a:defRPr sz="2025" b="1" i="0">
                <a:solidFill>
                  <a:srgbClr val="F3E3B2"/>
                </a:solidFill>
                <a:latin typeface="Calibri"/>
                <a:ea typeface="Calibri"/>
                <a:cs typeface="Calibri"/>
              </a:defRPr>
            </a:pPr>
            <a:r>
              <a:rPr sz="3200" b="1" i="0" dirty="0">
                <a:solidFill>
                  <a:srgbClr val="F3E3B2"/>
                </a:solidFill>
                <a:latin typeface="Calibri"/>
                <a:ea typeface="Calibri"/>
                <a:cs typeface="Calibri"/>
              </a:rPr>
              <a:t>The ship still felt safer than the lifeboat</a:t>
            </a:r>
            <a:r>
              <a:rPr sz="2025" b="1" i="0" dirty="0">
                <a:solidFill>
                  <a:srgbClr val="F3E3B2"/>
                </a:solidFill>
                <a:latin typeface="Calibri"/>
                <a:ea typeface="Calibri"/>
                <a:cs typeface="Calibri"/>
              </a:rPr>
              <a:t>.</a:t>
            </a:r>
          </a:p>
        </p:txBody>
      </p:sp>
      <p:sp>
        <p:nvSpPr>
          <p:cNvPr id="8" name="story-line-3">
            <a:extLst>
              <a:ext uri="{FF2B5EF4-FFF2-40B4-BE49-F238E27FC236}">
                <a16:creationId xmlns:a16="http://schemas.microsoft.com/office/drawing/2014/main" id="{66A823F5-E7B3-4A16-9D9C-FF1C35444700}"/>
              </a:ext>
            </a:extLst>
          </p:cNvPr>
          <p:cNvSpPr>
            <a:spLocks noGrp="1"/>
          </p:cNvSpPr>
          <p:nvPr/>
        </p:nvSpPr>
        <p:spPr>
          <a:xfrm>
            <a:off x="1028700" y="3886200"/>
            <a:ext cx="6953250" cy="533400"/>
          </a:xfrm>
          <a:prstGeom prst="rect">
            <a:avLst/>
          </a:prstGeom>
          <a:noFill/>
          <a:ln w="0">
            <a:noFill/>
            <a:prstDash val="solid"/>
          </a:ln>
        </p:spPr>
        <p:txBody>
          <a:bodyPr anchor="ctr">
            <a:noAutofit/>
          </a:bodyPr>
          <a:lstStyle/>
          <a:p>
            <a:pPr algn="l">
              <a:buNone/>
              <a:defRPr sz="1800" b="1" i="0">
                <a:solidFill>
                  <a:srgbClr val="FFFFFF"/>
                </a:solidFill>
                <a:latin typeface="Calibri"/>
                <a:ea typeface="Calibri"/>
                <a:cs typeface="Calibri"/>
              </a:defRPr>
            </a:pPr>
            <a:r>
              <a:rPr sz="4000" b="1" i="0" dirty="0">
                <a:solidFill>
                  <a:srgbClr val="FFFFFF"/>
                </a:solidFill>
                <a:latin typeface="Calibri"/>
                <a:ea typeface="Calibri"/>
                <a:cs typeface="Calibri"/>
              </a:rPr>
              <a:t>So some passengers hesitated</a:t>
            </a:r>
            <a:r>
              <a:rPr sz="1800" b="1" i="0" dirty="0">
                <a:solidFill>
                  <a:srgbClr val="FFFFFF"/>
                </a:solidFill>
                <a:latin typeface="Calibri"/>
                <a:ea typeface="Calibri"/>
                <a:cs typeface="Calibri"/>
              </a:rPr>
              <a:t>.</a:t>
            </a:r>
          </a:p>
        </p:txBody>
      </p:sp>
      <p:sp>
        <p:nvSpPr>
          <p:cNvPr id="9" name="image-caption">
            <a:extLst>
              <a:ext uri="{FF2B5EF4-FFF2-40B4-BE49-F238E27FC236}">
                <a16:creationId xmlns:a16="http://schemas.microsoft.com/office/drawing/2014/main" id="{A42B6BF4-97E2-42C8-85AD-29A158EC4B86}"/>
              </a:ext>
            </a:extLst>
          </p:cNvPr>
          <p:cNvSpPr>
            <a:spLocks noGrp="1"/>
          </p:cNvSpPr>
          <p:nvPr/>
        </p:nvSpPr>
        <p:spPr>
          <a:xfrm>
            <a:off x="8058150" y="6038850"/>
            <a:ext cx="3448050" cy="228600"/>
          </a:xfrm>
          <a:prstGeom prst="rect">
            <a:avLst/>
          </a:prstGeom>
          <a:noFill/>
          <a:ln w="0">
            <a:noFill/>
            <a:prstDash val="solid"/>
          </a:ln>
        </p:spPr>
        <p:txBody>
          <a:bodyPr anchor="ctr">
            <a:noAutofit/>
          </a:bodyPr>
          <a:lstStyle/>
          <a:p>
            <a:pPr algn="r">
              <a:buNone/>
              <a:defRPr sz="825" b="1" i="0">
                <a:solidFill>
                  <a:srgbClr val="F3E3B2"/>
                </a:solidFill>
                <a:latin typeface="Calibri"/>
                <a:ea typeface="Calibri"/>
                <a:cs typeface="Calibri"/>
              </a:defRPr>
            </a:pPr>
            <a:r>
              <a:rPr sz="825" b="1" i="0">
                <a:solidFill>
                  <a:srgbClr val="F3E3B2"/>
                </a:solidFill>
                <a:latin typeface="Calibri"/>
                <a:ea typeface="Calibri"/>
                <a:cs typeface="Calibri"/>
              </a:rPr>
              <a:t>RMS TITANIC, APRIL 1912</a:t>
            </a:r>
          </a:p>
        </p:txBody>
      </p:sp>
      <p:sp>
        <p:nvSpPr>
          <p:cNvPr id="10" name="footer-label">
            <a:extLst>
              <a:ext uri="{FF2B5EF4-FFF2-40B4-BE49-F238E27FC236}">
                <a16:creationId xmlns:a16="http://schemas.microsoft.com/office/drawing/2014/main" id="{13F4AF89-CFE6-431E-8488-9055818952D8}"/>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F7F2E8"/>
                </a:solidFill>
                <a:latin typeface="Calibri"/>
                <a:ea typeface="Calibri"/>
                <a:cs typeface="Calibri"/>
              </a:defRPr>
            </a:pPr>
            <a:r>
              <a:rPr sz="750" b="1" i="0">
                <a:solidFill>
                  <a:srgbClr val="F7F2E8"/>
                </a:solidFill>
                <a:latin typeface="Calibri"/>
                <a:ea typeface="Calibri"/>
                <a:cs typeface="Calibri"/>
              </a:rPr>
              <a:t>TRASH TALKING WITH STACY</a:t>
            </a:r>
          </a:p>
        </p:txBody>
      </p:sp>
      <p:sp>
        <p:nvSpPr>
          <p:cNvPr id="11" name="footer-number">
            <a:extLst>
              <a:ext uri="{FF2B5EF4-FFF2-40B4-BE49-F238E27FC236}">
                <a16:creationId xmlns:a16="http://schemas.microsoft.com/office/drawing/2014/main" id="{B05BE409-B1BA-42CD-9D6C-FE24AD17D8FD}"/>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F7F2E8"/>
                </a:solidFill>
                <a:latin typeface="Calibri"/>
                <a:ea typeface="Calibri"/>
                <a:cs typeface="Calibri"/>
              </a:defRPr>
            </a:pPr>
            <a:r>
              <a:rPr sz="750" b="1" i="0">
                <a:solidFill>
                  <a:srgbClr val="F7F2E8"/>
                </a:solidFill>
                <a:latin typeface="Calibri"/>
                <a:ea typeface="Calibri"/>
                <a:cs typeface="Calibri"/>
              </a:rPr>
              <a:t>02 / 13</a:t>
            </a:r>
          </a:p>
        </p:txBody>
      </p:sp>
    </p:spTree>
    <p:extLst>
      <p:ext uri="{BB962C8B-B14F-4D97-AF65-F5344CB8AC3E}">
        <p14:creationId xmlns:p14="http://schemas.microsoft.com/office/powerpoint/2010/main" val="1399360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2E8"/>
        </a:solidFill>
        <a:effectLst/>
      </p:bgPr>
    </p:bg>
    <p:spTree>
      <p:nvGrpSpPr>
        <p:cNvPr id="1" name=""/>
        <p:cNvGrpSpPr/>
        <p:nvPr/>
      </p:nvGrpSpPr>
      <p:grpSpPr>
        <a:xfrm>
          <a:off x="0" y="0"/>
          <a:ext cx="0" cy="0"/>
          <a:chOff x="0" y="0"/>
          <a:chExt cx="0" cy="0"/>
        </a:xfrm>
      </p:grpSpPr>
      <p:sp>
        <p:nvSpPr>
          <p:cNvPr id="17" name="story-kicker">
            <a:extLst>
              <a:ext uri="{FF2B5EF4-FFF2-40B4-BE49-F238E27FC236}">
                <a16:creationId xmlns:a16="http://schemas.microsoft.com/office/drawing/2014/main" id="{C273F2EF-D4F6-4885-A4A8-97D01B9AF83F}"/>
              </a:ext>
            </a:extLst>
          </p:cNvPr>
          <p:cNvSpPr>
            <a:spLocks noGrp="1"/>
          </p:cNvSpPr>
          <p:nvPr/>
        </p:nvSpPr>
        <p:spPr>
          <a:xfrm>
            <a:off x="685800" y="438150"/>
            <a:ext cx="4000500" cy="247650"/>
          </a:xfrm>
          <a:prstGeom prst="rect">
            <a:avLst/>
          </a:prstGeom>
          <a:noFill/>
          <a:ln w="0">
            <a:noFill/>
            <a:prstDash val="solid"/>
          </a:ln>
        </p:spPr>
        <p:txBody>
          <a:bodyPr anchor="ctr">
            <a:noAutofit/>
          </a:bodyPr>
          <a:lstStyle/>
          <a:p>
            <a:pPr algn="l">
              <a:buNone/>
              <a:defRPr sz="1125" b="1" i="0">
                <a:solidFill>
                  <a:srgbClr val="2D735F"/>
                </a:solidFill>
                <a:latin typeface="Calibri"/>
                <a:ea typeface="Calibri"/>
                <a:cs typeface="Calibri"/>
              </a:defRPr>
            </a:pPr>
            <a:r>
              <a:rPr sz="3200" b="1" i="0" dirty="0">
                <a:solidFill>
                  <a:srgbClr val="2D735F"/>
                </a:solidFill>
                <a:latin typeface="Calibri"/>
                <a:ea typeface="Calibri"/>
                <a:cs typeface="Calibri"/>
              </a:rPr>
              <a:t>OUTDATED RULES</a:t>
            </a:r>
          </a:p>
        </p:txBody>
      </p:sp>
      <p:sp>
        <p:nvSpPr>
          <p:cNvPr id="2" name="story-title">
            <a:extLst>
              <a:ext uri="{FF2B5EF4-FFF2-40B4-BE49-F238E27FC236}">
                <a16:creationId xmlns:a16="http://schemas.microsoft.com/office/drawing/2014/main" id="{7D399214-CBB3-4550-9DE9-BC1305BFF062}"/>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10233D"/>
                </a:solidFill>
                <a:latin typeface="Calibri"/>
                <a:ea typeface="Calibri"/>
                <a:cs typeface="Calibri"/>
              </a:defRPr>
            </a:pPr>
            <a:r>
              <a:rPr sz="2550" b="1" i="0">
                <a:solidFill>
                  <a:srgbClr val="10233D"/>
                </a:solidFill>
                <a:latin typeface="Calibri"/>
                <a:ea typeface="Calibri"/>
                <a:cs typeface="Calibri"/>
              </a:rPr>
              <a:t>The rules said the ship was ready</a:t>
            </a:r>
          </a:p>
        </p:txBody>
      </p:sp>
      <p:sp>
        <p:nvSpPr>
          <p:cNvPr id="3" name="title-rule">
            <a:extLst>
              <a:ext uri="{FF2B5EF4-FFF2-40B4-BE49-F238E27FC236}">
                <a16:creationId xmlns:a16="http://schemas.microsoft.com/office/drawing/2014/main" id="{32455ED2-0F37-46FC-8719-D4E321C8F4F6}"/>
              </a:ext>
            </a:extLst>
          </p:cNvPr>
          <p:cNvSpPr>
            <a:spLocks noGrp="1"/>
          </p:cNvSpPr>
          <p:nvPr/>
        </p:nvSpPr>
        <p:spPr>
          <a:xfrm>
            <a:off x="685800" y="1438275"/>
            <a:ext cx="10820400" cy="19050"/>
          </a:xfrm>
          <a:prstGeom prst="rect">
            <a:avLst/>
          </a:prstGeom>
          <a:solidFill>
            <a:srgbClr val="D8D1C4"/>
          </a:solidFill>
          <a:ln w="0">
            <a:noFill/>
            <a:prstDash val="solid"/>
          </a:ln>
        </p:spPr>
        <p:txBody>
          <a:bodyPr/>
          <a:lstStyle/>
          <a:p>
            <a:endParaRPr lang="en-US"/>
          </a:p>
        </p:txBody>
      </p:sp>
      <p:sp>
        <p:nvSpPr>
          <p:cNvPr id="4" name="stat-one">
            <a:extLst>
              <a:ext uri="{FF2B5EF4-FFF2-40B4-BE49-F238E27FC236}">
                <a16:creationId xmlns:a16="http://schemas.microsoft.com/office/drawing/2014/main" id="{3DC56701-592E-41B4-BE94-1EF3EE8D1EFD}"/>
              </a:ext>
            </a:extLst>
          </p:cNvPr>
          <p:cNvSpPr>
            <a:spLocks noGrp="1"/>
          </p:cNvSpPr>
          <p:nvPr/>
        </p:nvSpPr>
        <p:spPr>
          <a:xfrm>
            <a:off x="685800" y="1809750"/>
            <a:ext cx="1952625" cy="876300"/>
          </a:xfrm>
          <a:prstGeom prst="rect">
            <a:avLst/>
          </a:prstGeom>
          <a:noFill/>
          <a:ln w="0">
            <a:noFill/>
            <a:prstDash val="solid"/>
          </a:ln>
        </p:spPr>
        <p:txBody>
          <a:bodyPr anchor="ctr">
            <a:noAutofit/>
          </a:bodyPr>
          <a:lstStyle/>
          <a:p>
            <a:pPr algn="l">
              <a:buNone/>
              <a:defRPr sz="4350" b="1" i="0">
                <a:solidFill>
                  <a:srgbClr val="2D735F"/>
                </a:solidFill>
                <a:latin typeface="Calibri"/>
                <a:ea typeface="Calibri"/>
                <a:cs typeface="Calibri"/>
              </a:defRPr>
            </a:pPr>
            <a:r>
              <a:rPr sz="4350" b="1" i="0">
                <a:solidFill>
                  <a:srgbClr val="2D735F"/>
                </a:solidFill>
                <a:latin typeface="Calibri"/>
                <a:ea typeface="Calibri"/>
                <a:cs typeface="Calibri"/>
              </a:rPr>
              <a:t>20</a:t>
            </a:r>
          </a:p>
        </p:txBody>
      </p:sp>
      <p:sp>
        <p:nvSpPr>
          <p:cNvPr id="5" name="stat-one-label">
            <a:extLst>
              <a:ext uri="{FF2B5EF4-FFF2-40B4-BE49-F238E27FC236}">
                <a16:creationId xmlns:a16="http://schemas.microsoft.com/office/drawing/2014/main" id="{D8B58F73-F2FD-48ED-B348-AAB26D7FB6D9}"/>
              </a:ext>
            </a:extLst>
          </p:cNvPr>
          <p:cNvSpPr>
            <a:spLocks noGrp="1"/>
          </p:cNvSpPr>
          <p:nvPr/>
        </p:nvSpPr>
        <p:spPr>
          <a:xfrm>
            <a:off x="762000" y="2647950"/>
            <a:ext cx="2000250" cy="304800"/>
          </a:xfrm>
          <a:prstGeom prst="rect">
            <a:avLst/>
          </a:prstGeom>
          <a:noFill/>
          <a:ln w="0">
            <a:noFill/>
            <a:prstDash val="solid"/>
          </a:ln>
        </p:spPr>
        <p:txBody>
          <a:bodyPr anchor="ctr">
            <a:noAutofit/>
          </a:bodyPr>
          <a:lstStyle/>
          <a:p>
            <a:pPr algn="l">
              <a:buNone/>
              <a:defRPr sz="1350" b="1" i="0">
                <a:solidFill>
                  <a:srgbClr val="10233D"/>
                </a:solidFill>
                <a:latin typeface="Calibri"/>
                <a:ea typeface="Calibri"/>
                <a:cs typeface="Calibri"/>
              </a:defRPr>
            </a:pPr>
            <a:r>
              <a:rPr sz="1350" b="1" i="0">
                <a:solidFill>
                  <a:srgbClr val="10233D"/>
                </a:solidFill>
                <a:latin typeface="Calibri"/>
                <a:ea typeface="Calibri"/>
                <a:cs typeface="Calibri"/>
              </a:rPr>
              <a:t>LIFEBOATS</a:t>
            </a:r>
          </a:p>
        </p:txBody>
      </p:sp>
      <p:sp>
        <p:nvSpPr>
          <p:cNvPr id="6" name="stat-two">
            <a:extLst>
              <a:ext uri="{FF2B5EF4-FFF2-40B4-BE49-F238E27FC236}">
                <a16:creationId xmlns:a16="http://schemas.microsoft.com/office/drawing/2014/main" id="{74BD957A-38EA-443C-8CA6-D4A2E13950BE}"/>
              </a:ext>
            </a:extLst>
          </p:cNvPr>
          <p:cNvSpPr>
            <a:spLocks noGrp="1"/>
          </p:cNvSpPr>
          <p:nvPr/>
        </p:nvSpPr>
        <p:spPr>
          <a:xfrm>
            <a:off x="685800" y="3162300"/>
            <a:ext cx="2476500" cy="876300"/>
          </a:xfrm>
          <a:prstGeom prst="rect">
            <a:avLst/>
          </a:prstGeom>
          <a:noFill/>
          <a:ln w="0">
            <a:noFill/>
            <a:prstDash val="solid"/>
          </a:ln>
        </p:spPr>
        <p:txBody>
          <a:bodyPr anchor="ctr">
            <a:noAutofit/>
          </a:bodyPr>
          <a:lstStyle/>
          <a:p>
            <a:pPr algn="l">
              <a:buNone/>
              <a:defRPr sz="4050" b="1" i="0">
                <a:solidFill>
                  <a:srgbClr val="C75F3D"/>
                </a:solidFill>
                <a:latin typeface="Calibri"/>
                <a:ea typeface="Calibri"/>
                <a:cs typeface="Calibri"/>
              </a:defRPr>
            </a:pPr>
            <a:r>
              <a:rPr sz="4050" b="1" i="0">
                <a:solidFill>
                  <a:srgbClr val="C75F3D"/>
                </a:solidFill>
                <a:latin typeface="Calibri"/>
                <a:ea typeface="Calibri"/>
                <a:cs typeface="Calibri"/>
              </a:rPr>
              <a:t>1,178</a:t>
            </a:r>
          </a:p>
        </p:txBody>
      </p:sp>
      <p:sp>
        <p:nvSpPr>
          <p:cNvPr id="7" name="stat-two-label">
            <a:extLst>
              <a:ext uri="{FF2B5EF4-FFF2-40B4-BE49-F238E27FC236}">
                <a16:creationId xmlns:a16="http://schemas.microsoft.com/office/drawing/2014/main" id="{31863F23-8436-455A-B7EA-D7AFD9D16D61}"/>
              </a:ext>
            </a:extLst>
          </p:cNvPr>
          <p:cNvSpPr>
            <a:spLocks noGrp="1"/>
          </p:cNvSpPr>
          <p:nvPr/>
        </p:nvSpPr>
        <p:spPr>
          <a:xfrm>
            <a:off x="762000" y="3981450"/>
            <a:ext cx="2667000" cy="323850"/>
          </a:xfrm>
          <a:prstGeom prst="rect">
            <a:avLst/>
          </a:prstGeom>
          <a:noFill/>
          <a:ln w="0">
            <a:noFill/>
            <a:prstDash val="solid"/>
          </a:ln>
        </p:spPr>
        <p:txBody>
          <a:bodyPr anchor="ctr">
            <a:noAutofit/>
          </a:bodyPr>
          <a:lstStyle/>
          <a:p>
            <a:pPr algn="l">
              <a:buNone/>
              <a:defRPr sz="1350" b="1" i="0">
                <a:solidFill>
                  <a:srgbClr val="10233D"/>
                </a:solidFill>
                <a:latin typeface="Calibri"/>
                <a:ea typeface="Calibri"/>
                <a:cs typeface="Calibri"/>
              </a:defRPr>
            </a:pPr>
            <a:r>
              <a:rPr sz="1350" b="1" i="0">
                <a:solidFill>
                  <a:srgbClr val="10233D"/>
                </a:solidFill>
                <a:latin typeface="Calibri"/>
                <a:ea typeface="Calibri"/>
                <a:cs typeface="Calibri"/>
              </a:rPr>
              <a:t>TOTAL LIFEBOAT CAPACITY</a:t>
            </a:r>
          </a:p>
        </p:txBody>
      </p:sp>
      <p:sp>
        <p:nvSpPr>
          <p:cNvPr id="8" name="stat-three">
            <a:extLst>
              <a:ext uri="{FF2B5EF4-FFF2-40B4-BE49-F238E27FC236}">
                <a16:creationId xmlns:a16="http://schemas.microsoft.com/office/drawing/2014/main" id="{C94F5E85-2721-4DA4-AC8A-89844F368729}"/>
              </a:ext>
            </a:extLst>
          </p:cNvPr>
          <p:cNvSpPr>
            <a:spLocks noGrp="1"/>
          </p:cNvSpPr>
          <p:nvPr/>
        </p:nvSpPr>
        <p:spPr>
          <a:xfrm>
            <a:off x="685800" y="4457700"/>
            <a:ext cx="2762250" cy="876300"/>
          </a:xfrm>
          <a:prstGeom prst="rect">
            <a:avLst/>
          </a:prstGeom>
          <a:noFill/>
          <a:ln w="0">
            <a:noFill/>
            <a:prstDash val="solid"/>
          </a:ln>
        </p:spPr>
        <p:txBody>
          <a:bodyPr anchor="ctr">
            <a:noAutofit/>
          </a:bodyPr>
          <a:lstStyle/>
          <a:p>
            <a:pPr algn="l">
              <a:buNone/>
              <a:defRPr sz="3750" b="1" i="0">
                <a:solidFill>
                  <a:srgbClr val="10233D"/>
                </a:solidFill>
                <a:latin typeface="Calibri"/>
                <a:ea typeface="Calibri"/>
                <a:cs typeface="Calibri"/>
              </a:defRPr>
            </a:pPr>
            <a:r>
              <a:rPr sz="3750" b="1" i="0">
                <a:solidFill>
                  <a:srgbClr val="10233D"/>
                </a:solidFill>
                <a:latin typeface="Calibri"/>
                <a:ea typeface="Calibri"/>
                <a:cs typeface="Calibri"/>
              </a:rPr>
              <a:t>≈2,200</a:t>
            </a:r>
          </a:p>
        </p:txBody>
      </p:sp>
      <p:sp>
        <p:nvSpPr>
          <p:cNvPr id="9" name="stat-three-label">
            <a:extLst>
              <a:ext uri="{FF2B5EF4-FFF2-40B4-BE49-F238E27FC236}">
                <a16:creationId xmlns:a16="http://schemas.microsoft.com/office/drawing/2014/main" id="{DF2C293F-8FEE-4E61-B894-DDD705C16DFF}"/>
              </a:ext>
            </a:extLst>
          </p:cNvPr>
          <p:cNvSpPr>
            <a:spLocks noGrp="1"/>
          </p:cNvSpPr>
          <p:nvPr/>
        </p:nvSpPr>
        <p:spPr>
          <a:xfrm>
            <a:off x="762000" y="5276850"/>
            <a:ext cx="2190750" cy="323850"/>
          </a:xfrm>
          <a:prstGeom prst="rect">
            <a:avLst/>
          </a:prstGeom>
          <a:noFill/>
          <a:ln w="0">
            <a:noFill/>
            <a:prstDash val="solid"/>
          </a:ln>
        </p:spPr>
        <p:txBody>
          <a:bodyPr anchor="ctr">
            <a:noAutofit/>
          </a:bodyPr>
          <a:lstStyle/>
          <a:p>
            <a:pPr algn="l">
              <a:buNone/>
              <a:defRPr sz="1350" b="1" i="0">
                <a:solidFill>
                  <a:srgbClr val="10233D"/>
                </a:solidFill>
                <a:latin typeface="Calibri"/>
                <a:ea typeface="Calibri"/>
                <a:cs typeface="Calibri"/>
              </a:defRPr>
            </a:pPr>
            <a:r>
              <a:rPr sz="1350" b="1" i="0">
                <a:solidFill>
                  <a:srgbClr val="10233D"/>
                </a:solidFill>
                <a:latin typeface="Calibri"/>
                <a:ea typeface="Calibri"/>
                <a:cs typeface="Calibri"/>
              </a:rPr>
              <a:t>PEOPLE ABOARD</a:t>
            </a:r>
          </a:p>
        </p:txBody>
      </p:sp>
      <p:sp>
        <p:nvSpPr>
          <p:cNvPr id="10" name="gold-divider">
            <a:extLst>
              <a:ext uri="{FF2B5EF4-FFF2-40B4-BE49-F238E27FC236}">
                <a16:creationId xmlns:a16="http://schemas.microsoft.com/office/drawing/2014/main" id="{E89CB4D7-CAF4-42BB-8654-5AE1B31FF898}"/>
              </a:ext>
            </a:extLst>
          </p:cNvPr>
          <p:cNvSpPr>
            <a:spLocks noGrp="1"/>
          </p:cNvSpPr>
          <p:nvPr/>
        </p:nvSpPr>
        <p:spPr>
          <a:xfrm>
            <a:off x="3638550" y="1809750"/>
            <a:ext cx="76200" cy="3714750"/>
          </a:xfrm>
          <a:prstGeom prst="rect">
            <a:avLst/>
          </a:prstGeom>
          <a:solidFill>
            <a:srgbClr val="D9A520"/>
          </a:solidFill>
          <a:ln w="0">
            <a:noFill/>
            <a:prstDash val="solid"/>
          </a:ln>
        </p:spPr>
        <p:txBody>
          <a:bodyPr/>
          <a:lstStyle/>
          <a:p>
            <a:endParaRPr lang="en-US"/>
          </a:p>
        </p:txBody>
      </p:sp>
      <p:pic>
        <p:nvPicPr>
          <p:cNvPr id="29" name="Picture 28"/>
          <p:cNvPicPr>
            <a:picLocks noChangeAspect="1"/>
          </p:cNvPicPr>
          <p:nvPr/>
        </p:nvPicPr>
        <p:blipFill>
          <a:blip r:embed="rId3"/>
          <a:srcRect t="13213" b="13213"/>
          <a:stretch>
            <a:fillRect/>
          </a:stretch>
        </p:blipFill>
        <p:spPr>
          <a:xfrm>
            <a:off x="4095750" y="1809750"/>
            <a:ext cx="7410450" cy="3714750"/>
          </a:xfrm>
          <a:prstGeom prst="roundRect">
            <a:avLst>
              <a:gd name="adj" fmla="val 4103"/>
            </a:avLst>
          </a:prstGeom>
        </p:spPr>
      </p:pic>
      <p:sp>
        <p:nvSpPr>
          <p:cNvPr id="12" name="photo-caption-shade">
            <a:extLst>
              <a:ext uri="{FF2B5EF4-FFF2-40B4-BE49-F238E27FC236}">
                <a16:creationId xmlns:a16="http://schemas.microsoft.com/office/drawing/2014/main" id="{85FE2681-8F11-493C-A6E8-1DB225F39818}"/>
              </a:ext>
            </a:extLst>
          </p:cNvPr>
          <p:cNvSpPr>
            <a:spLocks noGrp="1"/>
          </p:cNvSpPr>
          <p:nvPr/>
        </p:nvSpPr>
        <p:spPr>
          <a:xfrm>
            <a:off x="4095750" y="5010150"/>
            <a:ext cx="7410450" cy="514350"/>
          </a:xfrm>
          <a:prstGeom prst="roundRect">
            <a:avLst>
              <a:gd name="adj" fmla="val 22222"/>
            </a:avLst>
          </a:prstGeom>
          <a:solidFill>
            <a:srgbClr val="10233D">
              <a:alpha val="82000"/>
            </a:srgbClr>
          </a:solidFill>
          <a:ln w="0">
            <a:noFill/>
            <a:prstDash val="solid"/>
          </a:ln>
        </p:spPr>
        <p:txBody>
          <a:bodyPr/>
          <a:lstStyle/>
          <a:p>
            <a:endParaRPr lang="en-US"/>
          </a:p>
        </p:txBody>
      </p:sp>
      <p:sp>
        <p:nvSpPr>
          <p:cNvPr id="13" name="photo-caption">
            <a:extLst>
              <a:ext uri="{FF2B5EF4-FFF2-40B4-BE49-F238E27FC236}">
                <a16:creationId xmlns:a16="http://schemas.microsoft.com/office/drawing/2014/main" id="{191679AB-6A6D-4D9D-9200-00324E79F17E}"/>
              </a:ext>
            </a:extLst>
          </p:cNvPr>
          <p:cNvSpPr>
            <a:spLocks noGrp="1"/>
          </p:cNvSpPr>
          <p:nvPr/>
        </p:nvSpPr>
        <p:spPr>
          <a:xfrm>
            <a:off x="4381500" y="5095875"/>
            <a:ext cx="6838950" cy="323850"/>
          </a:xfrm>
          <a:prstGeom prst="rect">
            <a:avLst/>
          </a:prstGeom>
          <a:noFill/>
          <a:ln w="0">
            <a:noFill/>
            <a:prstDash val="solid"/>
          </a:ln>
        </p:spPr>
        <p:txBody>
          <a:bodyPr anchor="ctr">
            <a:noAutofit/>
          </a:bodyPr>
          <a:lstStyle/>
          <a:p>
            <a:pPr algn="ctr">
              <a:buNone/>
              <a:defRPr sz="1275" b="1" i="0">
                <a:solidFill>
                  <a:srgbClr val="FFFFFF"/>
                </a:solidFill>
                <a:latin typeface="Calibri"/>
                <a:ea typeface="Calibri"/>
                <a:cs typeface="Calibri"/>
              </a:defRPr>
            </a:pPr>
            <a:r>
              <a:rPr sz="1275" b="1" i="0">
                <a:solidFill>
                  <a:srgbClr val="FFFFFF"/>
                </a:solidFill>
                <a:latin typeface="Calibri"/>
                <a:ea typeface="Calibri"/>
                <a:cs typeface="Calibri"/>
              </a:rPr>
              <a:t>Some early boats left with empty seats. Existing capacity went unused.</a:t>
            </a:r>
          </a:p>
        </p:txBody>
      </p:sp>
      <p:sp>
        <p:nvSpPr>
          <p:cNvPr id="14" name="story-lesson">
            <a:extLst>
              <a:ext uri="{FF2B5EF4-FFF2-40B4-BE49-F238E27FC236}">
                <a16:creationId xmlns:a16="http://schemas.microsoft.com/office/drawing/2014/main" id="{CC2B7602-0881-459C-9A85-8FA7E4F4FDFB}"/>
              </a:ext>
            </a:extLst>
          </p:cNvPr>
          <p:cNvSpPr>
            <a:spLocks noGrp="1"/>
          </p:cNvSpPr>
          <p:nvPr/>
        </p:nvSpPr>
        <p:spPr>
          <a:xfrm>
            <a:off x="4095750" y="5715000"/>
            <a:ext cx="7410450" cy="361950"/>
          </a:xfrm>
          <a:prstGeom prst="rect">
            <a:avLst/>
          </a:prstGeom>
          <a:noFill/>
          <a:ln w="0">
            <a:noFill/>
            <a:prstDash val="solid"/>
          </a:ln>
        </p:spPr>
        <p:txBody>
          <a:bodyPr anchor="ctr">
            <a:noAutofit/>
          </a:bodyPr>
          <a:lstStyle/>
          <a:p>
            <a:pPr algn="ctr">
              <a:buNone/>
              <a:defRPr sz="1650" b="1" i="0">
                <a:solidFill>
                  <a:srgbClr val="10233D"/>
                </a:solidFill>
                <a:latin typeface="Calibri"/>
                <a:ea typeface="Calibri"/>
                <a:cs typeface="Calibri"/>
              </a:defRPr>
            </a:pPr>
            <a:r>
              <a:rPr sz="2400" b="1" i="0" dirty="0">
                <a:solidFill>
                  <a:srgbClr val="10233D"/>
                </a:solidFill>
                <a:latin typeface="Calibri"/>
                <a:ea typeface="Calibri"/>
                <a:cs typeface="Calibri"/>
              </a:rPr>
              <a:t>COMPLIANCE DID NOT EQUAL PREPAREDNESS</a:t>
            </a:r>
            <a:r>
              <a:rPr sz="1650" b="1" i="0" dirty="0">
                <a:solidFill>
                  <a:srgbClr val="10233D"/>
                </a:solidFill>
                <a:latin typeface="Calibri"/>
                <a:ea typeface="Calibri"/>
                <a:cs typeface="Calibri"/>
              </a:rPr>
              <a:t>.</a:t>
            </a:r>
          </a:p>
        </p:txBody>
      </p:sp>
      <p:sp>
        <p:nvSpPr>
          <p:cNvPr id="15" name="footer-label">
            <a:extLst>
              <a:ext uri="{FF2B5EF4-FFF2-40B4-BE49-F238E27FC236}">
                <a16:creationId xmlns:a16="http://schemas.microsoft.com/office/drawing/2014/main" id="{8F5D9E88-0F1A-4AF1-93FE-00F7CEE784DB}"/>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697789"/>
                </a:solidFill>
                <a:latin typeface="Calibri"/>
                <a:ea typeface="Calibri"/>
                <a:cs typeface="Calibri"/>
              </a:defRPr>
            </a:pPr>
            <a:r>
              <a:rPr sz="750" b="1" i="0">
                <a:solidFill>
                  <a:srgbClr val="697789"/>
                </a:solidFill>
                <a:latin typeface="Calibri"/>
                <a:ea typeface="Calibri"/>
                <a:cs typeface="Calibri"/>
              </a:rPr>
              <a:t>TRASH TALKING WITH STACY</a:t>
            </a:r>
          </a:p>
        </p:txBody>
      </p:sp>
      <p:sp>
        <p:nvSpPr>
          <p:cNvPr id="16" name="footer-number">
            <a:extLst>
              <a:ext uri="{FF2B5EF4-FFF2-40B4-BE49-F238E27FC236}">
                <a16:creationId xmlns:a16="http://schemas.microsoft.com/office/drawing/2014/main" id="{AE9A40DA-0BC0-4C7C-8A15-59C6E462A2B8}"/>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697789"/>
                </a:solidFill>
                <a:latin typeface="Calibri"/>
                <a:ea typeface="Calibri"/>
                <a:cs typeface="Calibri"/>
              </a:defRPr>
            </a:pPr>
            <a:r>
              <a:rPr sz="750" b="1" i="0">
                <a:solidFill>
                  <a:srgbClr val="697789"/>
                </a:solidFill>
                <a:latin typeface="Calibri"/>
                <a:ea typeface="Calibri"/>
                <a:cs typeface="Calibri"/>
              </a:rPr>
              <a:t>03 / 13</a:t>
            </a:r>
          </a:p>
        </p:txBody>
      </p:sp>
    </p:spTree>
    <p:extLst>
      <p:ext uri="{BB962C8B-B14F-4D97-AF65-F5344CB8AC3E}">
        <p14:creationId xmlns:p14="http://schemas.microsoft.com/office/powerpoint/2010/main" val="1399360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3"/>
          <a:srcRect l="19949" r="19949"/>
          <a:stretch>
            <a:fillRect/>
          </a:stretch>
        </p:blipFill>
        <p:spPr>
          <a:xfrm>
            <a:off x="0" y="0"/>
            <a:ext cx="6096000" cy="6858000"/>
          </a:xfrm>
          <a:prstGeom prst="rect">
            <a:avLst/>
          </a:prstGeom>
        </p:spPr>
      </p:pic>
      <p:pic>
        <p:nvPicPr>
          <p:cNvPr id="18" name="Picture 17"/>
          <p:cNvPicPr>
            <a:picLocks noChangeAspect="1"/>
          </p:cNvPicPr>
          <p:nvPr/>
        </p:nvPicPr>
        <p:blipFill>
          <a:blip r:embed="rId4"/>
          <a:srcRect l="15503" r="15503"/>
          <a:stretch>
            <a:fillRect/>
          </a:stretch>
        </p:blipFill>
        <p:spPr>
          <a:xfrm>
            <a:off x="6096000" y="0"/>
            <a:ext cx="6096000" cy="6858000"/>
          </a:xfrm>
          <a:prstGeom prst="rect">
            <a:avLst/>
          </a:prstGeom>
        </p:spPr>
      </p:pic>
      <p:sp>
        <p:nvSpPr>
          <p:cNvPr id="3" name="left-wash">
            <a:extLst>
              <a:ext uri="{FF2B5EF4-FFF2-40B4-BE49-F238E27FC236}">
                <a16:creationId xmlns:a16="http://schemas.microsoft.com/office/drawing/2014/main" id="{8FB084E4-0C5A-4312-B1CC-A0F10DD9E214}"/>
              </a:ext>
            </a:extLst>
          </p:cNvPr>
          <p:cNvSpPr>
            <a:spLocks noGrp="1"/>
          </p:cNvSpPr>
          <p:nvPr/>
        </p:nvSpPr>
        <p:spPr>
          <a:xfrm>
            <a:off x="0" y="0"/>
            <a:ext cx="6096000" cy="6858000"/>
          </a:xfrm>
          <a:prstGeom prst="rect">
            <a:avLst/>
          </a:prstGeom>
          <a:solidFill>
            <a:srgbClr val="10233D">
              <a:alpha val="52000"/>
            </a:srgbClr>
          </a:solidFill>
          <a:ln w="0">
            <a:noFill/>
            <a:prstDash val="solid"/>
          </a:ln>
        </p:spPr>
        <p:txBody>
          <a:bodyPr/>
          <a:lstStyle/>
          <a:p>
            <a:endParaRPr lang="en-US"/>
          </a:p>
        </p:txBody>
      </p:sp>
      <p:sp>
        <p:nvSpPr>
          <p:cNvPr id="4" name="right-wash">
            <a:extLst>
              <a:ext uri="{FF2B5EF4-FFF2-40B4-BE49-F238E27FC236}">
                <a16:creationId xmlns:a16="http://schemas.microsoft.com/office/drawing/2014/main" id="{0074F83B-5400-4071-B94E-89014BA29709}"/>
              </a:ext>
            </a:extLst>
          </p:cNvPr>
          <p:cNvSpPr>
            <a:spLocks noGrp="1"/>
          </p:cNvSpPr>
          <p:nvPr/>
        </p:nvSpPr>
        <p:spPr>
          <a:xfrm>
            <a:off x="6096000" y="0"/>
            <a:ext cx="6096000" cy="6858000"/>
          </a:xfrm>
          <a:prstGeom prst="rect">
            <a:avLst/>
          </a:prstGeom>
          <a:solidFill>
            <a:srgbClr val="10233D">
              <a:alpha val="62000"/>
            </a:srgbClr>
          </a:solidFill>
          <a:ln w="0">
            <a:noFill/>
            <a:prstDash val="solid"/>
          </a:ln>
        </p:spPr>
        <p:txBody>
          <a:bodyPr/>
          <a:lstStyle/>
          <a:p>
            <a:endParaRPr lang="en-US"/>
          </a:p>
        </p:txBody>
      </p:sp>
      <p:sp>
        <p:nvSpPr>
          <p:cNvPr id="5" name="center-rule">
            <a:extLst>
              <a:ext uri="{FF2B5EF4-FFF2-40B4-BE49-F238E27FC236}">
                <a16:creationId xmlns:a16="http://schemas.microsoft.com/office/drawing/2014/main" id="{DBFCB00B-E1E2-40F2-B4BA-19F7A4899F49}"/>
              </a:ext>
            </a:extLst>
          </p:cNvPr>
          <p:cNvSpPr>
            <a:spLocks noGrp="1"/>
          </p:cNvSpPr>
          <p:nvPr/>
        </p:nvSpPr>
        <p:spPr>
          <a:xfrm>
            <a:off x="6038850" y="0"/>
            <a:ext cx="114300" cy="6858000"/>
          </a:xfrm>
          <a:prstGeom prst="rect">
            <a:avLst/>
          </a:prstGeom>
          <a:solidFill>
            <a:srgbClr val="D9A520"/>
          </a:solidFill>
          <a:ln w="0">
            <a:noFill/>
            <a:prstDash val="solid"/>
          </a:ln>
        </p:spPr>
        <p:txBody>
          <a:bodyPr/>
          <a:lstStyle/>
          <a:p>
            <a:endParaRPr lang="en-US"/>
          </a:p>
        </p:txBody>
      </p:sp>
      <p:sp>
        <p:nvSpPr>
          <p:cNvPr id="6" name="left-label">
            <a:extLst>
              <a:ext uri="{FF2B5EF4-FFF2-40B4-BE49-F238E27FC236}">
                <a16:creationId xmlns:a16="http://schemas.microsoft.com/office/drawing/2014/main" id="{45F93D4C-3B77-4FE4-9816-828854944724}"/>
              </a:ext>
            </a:extLst>
          </p:cNvPr>
          <p:cNvSpPr>
            <a:spLocks noGrp="1"/>
          </p:cNvSpPr>
          <p:nvPr/>
        </p:nvSpPr>
        <p:spPr>
          <a:xfrm>
            <a:off x="685800" y="723900"/>
            <a:ext cx="4000500" cy="304800"/>
          </a:xfrm>
          <a:prstGeom prst="rect">
            <a:avLst/>
          </a:prstGeom>
          <a:noFill/>
          <a:ln w="0">
            <a:noFill/>
            <a:prstDash val="solid"/>
          </a:ln>
        </p:spPr>
        <p:txBody>
          <a:bodyPr anchor="ctr">
            <a:noAutofit/>
          </a:bodyPr>
          <a:lstStyle/>
          <a:p>
            <a:pPr algn="l">
              <a:buNone/>
              <a:defRPr sz="1275" b="1" i="0">
                <a:solidFill>
                  <a:srgbClr val="D9A520"/>
                </a:solidFill>
                <a:latin typeface="Calibri"/>
                <a:ea typeface="Calibri"/>
                <a:cs typeface="Calibri"/>
              </a:defRPr>
            </a:pPr>
            <a:r>
              <a:rPr sz="1275" b="1" i="0">
                <a:solidFill>
                  <a:srgbClr val="D9A520"/>
                </a:solidFill>
                <a:latin typeface="Calibri"/>
                <a:ea typeface="Calibri"/>
                <a:cs typeface="Calibri"/>
              </a:rPr>
              <a:t>THE ICEBERG</a:t>
            </a:r>
          </a:p>
        </p:txBody>
      </p:sp>
      <p:sp>
        <p:nvSpPr>
          <p:cNvPr id="7" name="left-copy">
            <a:extLst>
              <a:ext uri="{FF2B5EF4-FFF2-40B4-BE49-F238E27FC236}">
                <a16:creationId xmlns:a16="http://schemas.microsoft.com/office/drawing/2014/main" id="{98A055B6-F9D4-47E1-8E50-EBF3E658ECA3}"/>
              </a:ext>
            </a:extLst>
          </p:cNvPr>
          <p:cNvSpPr>
            <a:spLocks noGrp="1"/>
          </p:cNvSpPr>
          <p:nvPr/>
        </p:nvSpPr>
        <p:spPr>
          <a:xfrm>
            <a:off x="685800" y="1181100"/>
            <a:ext cx="4476750" cy="1257300"/>
          </a:xfrm>
          <a:prstGeom prst="rect">
            <a:avLst/>
          </a:prstGeom>
          <a:noFill/>
          <a:ln w="0">
            <a:noFill/>
            <a:prstDash val="solid"/>
          </a:ln>
        </p:spPr>
        <p:txBody>
          <a:bodyPr anchor="t">
            <a:noAutofit/>
          </a:bodyPr>
          <a:lstStyle/>
          <a:p>
            <a:pPr algn="l">
              <a:buNone/>
              <a:defRPr sz="2250" b="1" i="0">
                <a:solidFill>
                  <a:srgbClr val="FFFFFF"/>
                </a:solidFill>
                <a:latin typeface="Calibri"/>
                <a:ea typeface="Calibri"/>
                <a:cs typeface="Calibri"/>
              </a:defRPr>
            </a:pPr>
            <a:r>
              <a:rPr sz="2250" b="1" i="0">
                <a:solidFill>
                  <a:srgbClr val="FFFFFF"/>
                </a:solidFill>
                <a:latin typeface="Calibri"/>
                <a:ea typeface="Calibri"/>
                <a:cs typeface="Calibri"/>
              </a:rPr>
              <a:t>The danger became visible before everyone accepted what it meant.</a:t>
            </a:r>
          </a:p>
        </p:txBody>
      </p:sp>
      <p:sp>
        <p:nvSpPr>
          <p:cNvPr id="8" name="right-label">
            <a:extLst>
              <a:ext uri="{FF2B5EF4-FFF2-40B4-BE49-F238E27FC236}">
                <a16:creationId xmlns:a16="http://schemas.microsoft.com/office/drawing/2014/main" id="{5770535B-BFA9-427B-B146-30D0A1BF2419}"/>
              </a:ext>
            </a:extLst>
          </p:cNvPr>
          <p:cNvSpPr>
            <a:spLocks noGrp="1"/>
          </p:cNvSpPr>
          <p:nvPr/>
        </p:nvSpPr>
        <p:spPr>
          <a:xfrm>
            <a:off x="6743700" y="723900"/>
            <a:ext cx="4095750" cy="304800"/>
          </a:xfrm>
          <a:prstGeom prst="rect">
            <a:avLst/>
          </a:prstGeom>
          <a:noFill/>
          <a:ln w="0">
            <a:noFill/>
            <a:prstDash val="solid"/>
          </a:ln>
        </p:spPr>
        <p:txBody>
          <a:bodyPr anchor="ctr">
            <a:noAutofit/>
          </a:bodyPr>
          <a:lstStyle/>
          <a:p>
            <a:pPr algn="l">
              <a:buNone/>
              <a:defRPr sz="1275" b="1" i="0">
                <a:solidFill>
                  <a:srgbClr val="D9A520"/>
                </a:solidFill>
                <a:latin typeface="Calibri"/>
                <a:ea typeface="Calibri"/>
                <a:cs typeface="Calibri"/>
              </a:defRPr>
            </a:pPr>
            <a:r>
              <a:rPr sz="1275" b="1" i="0">
                <a:solidFill>
                  <a:srgbClr val="D9A520"/>
                </a:solidFill>
                <a:latin typeface="Calibri"/>
                <a:ea typeface="Calibri"/>
                <a:cs typeface="Calibri"/>
              </a:rPr>
              <a:t>THE LINEAR ECONOMY</a:t>
            </a:r>
          </a:p>
        </p:txBody>
      </p:sp>
      <p:sp>
        <p:nvSpPr>
          <p:cNvPr id="9" name="right-copy">
            <a:extLst>
              <a:ext uri="{FF2B5EF4-FFF2-40B4-BE49-F238E27FC236}">
                <a16:creationId xmlns:a16="http://schemas.microsoft.com/office/drawing/2014/main" id="{0D8C41B6-ECF1-410B-82B2-FCF4F48DDB0A}"/>
              </a:ext>
            </a:extLst>
          </p:cNvPr>
          <p:cNvSpPr>
            <a:spLocks noGrp="1"/>
          </p:cNvSpPr>
          <p:nvPr/>
        </p:nvSpPr>
        <p:spPr>
          <a:xfrm>
            <a:off x="6743700" y="1181100"/>
            <a:ext cx="4533900" cy="1485900"/>
          </a:xfrm>
          <a:prstGeom prst="rect">
            <a:avLst/>
          </a:prstGeom>
          <a:noFill/>
          <a:ln w="0">
            <a:noFill/>
            <a:prstDash val="solid"/>
          </a:ln>
        </p:spPr>
        <p:txBody>
          <a:bodyPr anchor="t">
            <a:noAutofit/>
          </a:bodyPr>
          <a:lstStyle/>
          <a:p>
            <a:pPr algn="l">
              <a:buNone/>
              <a:defRPr sz="2250" b="1" i="0">
                <a:solidFill>
                  <a:srgbClr val="FFFFFF"/>
                </a:solidFill>
                <a:latin typeface="Calibri"/>
                <a:ea typeface="Calibri"/>
                <a:cs typeface="Calibri"/>
              </a:defRPr>
            </a:pPr>
            <a:r>
              <a:rPr sz="2250" b="1" i="0">
                <a:solidFill>
                  <a:srgbClr val="FFFFFF"/>
                </a:solidFill>
                <a:latin typeface="Calibri"/>
                <a:ea typeface="Calibri"/>
                <a:cs typeface="Calibri"/>
              </a:rPr>
              <a:t>Finite disposal space, lost material value and environmental risk are already visible.</a:t>
            </a:r>
          </a:p>
        </p:txBody>
      </p:sp>
      <p:sp>
        <p:nvSpPr>
          <p:cNvPr id="10" name="bottom-band">
            <a:extLst>
              <a:ext uri="{FF2B5EF4-FFF2-40B4-BE49-F238E27FC236}">
                <a16:creationId xmlns:a16="http://schemas.microsoft.com/office/drawing/2014/main" id="{2C5A694D-D89D-450B-81EA-CB70005A0CC7}"/>
              </a:ext>
            </a:extLst>
          </p:cNvPr>
          <p:cNvSpPr>
            <a:spLocks noGrp="1"/>
          </p:cNvSpPr>
          <p:nvPr/>
        </p:nvSpPr>
        <p:spPr>
          <a:xfrm>
            <a:off x="742950" y="3754315"/>
            <a:ext cx="10820400" cy="2579811"/>
          </a:xfrm>
          <a:prstGeom prst="roundRect">
            <a:avLst>
              <a:gd name="adj" fmla="val 11765"/>
            </a:avLst>
          </a:prstGeom>
          <a:solidFill>
            <a:srgbClr val="10233D">
              <a:alpha val="90000"/>
            </a:srgbClr>
          </a:solidFill>
          <a:ln w="19050">
            <a:solidFill>
              <a:srgbClr val="D9A520"/>
            </a:solidFill>
            <a:prstDash val="solid"/>
          </a:ln>
        </p:spPr>
        <p:txBody>
          <a:bodyPr/>
          <a:lstStyle/>
          <a:p>
            <a:endParaRPr lang="en-US"/>
          </a:p>
        </p:txBody>
      </p:sp>
      <p:sp>
        <p:nvSpPr>
          <p:cNvPr id="11" name="bottom-title">
            <a:extLst>
              <a:ext uri="{FF2B5EF4-FFF2-40B4-BE49-F238E27FC236}">
                <a16:creationId xmlns:a16="http://schemas.microsoft.com/office/drawing/2014/main" id="{E5652179-2C1E-4769-8DF4-CCA9C6716C8B}"/>
              </a:ext>
            </a:extLst>
          </p:cNvPr>
          <p:cNvSpPr>
            <a:spLocks noGrp="1"/>
          </p:cNvSpPr>
          <p:nvPr/>
        </p:nvSpPr>
        <p:spPr>
          <a:xfrm>
            <a:off x="1047750" y="3982182"/>
            <a:ext cx="10096500" cy="523875"/>
          </a:xfrm>
          <a:prstGeom prst="rect">
            <a:avLst/>
          </a:prstGeom>
          <a:noFill/>
          <a:ln w="0">
            <a:noFill/>
            <a:prstDash val="solid"/>
          </a:ln>
        </p:spPr>
        <p:txBody>
          <a:bodyPr anchor="ctr">
            <a:noAutofit/>
          </a:bodyPr>
          <a:lstStyle/>
          <a:p>
            <a:pPr algn="ctr">
              <a:buNone/>
              <a:defRPr sz="2325" b="1" i="0">
                <a:solidFill>
                  <a:srgbClr val="FFFFFF"/>
                </a:solidFill>
                <a:latin typeface="Calibri"/>
                <a:ea typeface="Calibri"/>
                <a:cs typeface="Calibri"/>
              </a:defRPr>
            </a:pPr>
            <a:r>
              <a:rPr sz="2325" b="1" i="0" dirty="0">
                <a:solidFill>
                  <a:srgbClr val="FFFFFF"/>
                </a:solidFill>
                <a:latin typeface="Calibri"/>
                <a:ea typeface="Calibri"/>
                <a:cs typeface="Calibri"/>
              </a:rPr>
              <a:t>WE ARE STILL ABOARD A SYSTEM BUILT TO BURY VALUE.</a:t>
            </a:r>
          </a:p>
        </p:txBody>
      </p:sp>
      <p:sp>
        <p:nvSpPr>
          <p:cNvPr id="12" name="bottom-subtitle">
            <a:extLst>
              <a:ext uri="{FF2B5EF4-FFF2-40B4-BE49-F238E27FC236}">
                <a16:creationId xmlns:a16="http://schemas.microsoft.com/office/drawing/2014/main" id="{56D105E4-B87F-4364-8A9A-4414F8CB2229}"/>
              </a:ext>
            </a:extLst>
          </p:cNvPr>
          <p:cNvSpPr>
            <a:spLocks noGrp="1"/>
          </p:cNvSpPr>
          <p:nvPr/>
        </p:nvSpPr>
        <p:spPr>
          <a:xfrm>
            <a:off x="1266825" y="4644170"/>
            <a:ext cx="9715500" cy="400050"/>
          </a:xfrm>
          <a:prstGeom prst="rect">
            <a:avLst/>
          </a:prstGeom>
          <a:noFill/>
          <a:ln w="0">
            <a:noFill/>
            <a:prstDash val="solid"/>
          </a:ln>
        </p:spPr>
        <p:txBody>
          <a:bodyPr anchor="ctr">
            <a:noAutofit/>
          </a:bodyPr>
          <a:lstStyle/>
          <a:p>
            <a:pPr algn="ctr">
              <a:buNone/>
              <a:defRPr sz="1500" b="1" i="0">
                <a:solidFill>
                  <a:srgbClr val="F3E3B2"/>
                </a:solidFill>
                <a:latin typeface="Calibri"/>
                <a:ea typeface="Calibri"/>
                <a:cs typeface="Calibri"/>
              </a:defRPr>
            </a:pPr>
            <a:r>
              <a:rPr sz="2400" b="1" i="0" dirty="0">
                <a:solidFill>
                  <a:srgbClr val="F3E3B2"/>
                </a:solidFill>
                <a:latin typeface="Calibri"/>
                <a:ea typeface="Calibri"/>
                <a:cs typeface="Calibri"/>
              </a:rPr>
              <a:t>The problem is dependence on disposal as the default destination.</a:t>
            </a:r>
          </a:p>
        </p:txBody>
      </p:sp>
      <p:sp>
        <p:nvSpPr>
          <p:cNvPr id="13" name="footer-label">
            <a:extLst>
              <a:ext uri="{FF2B5EF4-FFF2-40B4-BE49-F238E27FC236}">
                <a16:creationId xmlns:a16="http://schemas.microsoft.com/office/drawing/2014/main" id="{D420CD70-9B27-43DB-B353-71593766C299}"/>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F7F2E8"/>
                </a:solidFill>
                <a:latin typeface="Calibri"/>
                <a:ea typeface="Calibri"/>
                <a:cs typeface="Calibri"/>
              </a:defRPr>
            </a:pPr>
            <a:r>
              <a:rPr sz="750" b="1" i="0">
                <a:solidFill>
                  <a:srgbClr val="F7F2E8"/>
                </a:solidFill>
                <a:latin typeface="Calibri"/>
                <a:ea typeface="Calibri"/>
                <a:cs typeface="Calibri"/>
              </a:rPr>
              <a:t>TRASH TALKING WITH STACY</a:t>
            </a:r>
          </a:p>
        </p:txBody>
      </p:sp>
      <p:sp>
        <p:nvSpPr>
          <p:cNvPr id="14" name="footer-number">
            <a:extLst>
              <a:ext uri="{FF2B5EF4-FFF2-40B4-BE49-F238E27FC236}">
                <a16:creationId xmlns:a16="http://schemas.microsoft.com/office/drawing/2014/main" id="{8304A16C-F333-46E1-A558-5A6F7AAE0C17}"/>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F7F2E8"/>
                </a:solidFill>
                <a:latin typeface="Calibri"/>
                <a:ea typeface="Calibri"/>
                <a:cs typeface="Calibri"/>
              </a:defRPr>
            </a:pPr>
            <a:r>
              <a:rPr sz="750" b="1" i="0">
                <a:solidFill>
                  <a:srgbClr val="F7F2E8"/>
                </a:solidFill>
                <a:latin typeface="Calibri"/>
                <a:ea typeface="Calibri"/>
                <a:cs typeface="Calibri"/>
              </a:rPr>
              <a:t>04 / 13</a:t>
            </a:r>
          </a:p>
        </p:txBody>
      </p:sp>
      <p:sp>
        <p:nvSpPr>
          <p:cNvPr id="15" name="bottom-subtitle">
            <a:extLst>
              <a:ext uri="{FF2B5EF4-FFF2-40B4-BE49-F238E27FC236}">
                <a16:creationId xmlns:a16="http://schemas.microsoft.com/office/drawing/2014/main" id="{C7C4E92E-9D11-A6E3-F5A5-9BE1CA194FDB}"/>
              </a:ext>
            </a:extLst>
          </p:cNvPr>
          <p:cNvSpPr>
            <a:spLocks noGrp="1"/>
          </p:cNvSpPr>
          <p:nvPr/>
        </p:nvSpPr>
        <p:spPr>
          <a:xfrm>
            <a:off x="1266825" y="5392615"/>
            <a:ext cx="9715500" cy="400050"/>
          </a:xfrm>
          <a:prstGeom prst="rect">
            <a:avLst/>
          </a:prstGeom>
          <a:noFill/>
          <a:ln w="0">
            <a:noFill/>
            <a:prstDash val="solid"/>
          </a:ln>
        </p:spPr>
        <p:txBody>
          <a:bodyPr anchor="ctr">
            <a:noAutofit/>
          </a:bodyPr>
          <a:lstStyle/>
          <a:p>
            <a:pPr algn="ctr">
              <a:buNone/>
              <a:defRPr sz="1500" b="1" i="0">
                <a:solidFill>
                  <a:srgbClr val="F3E3B2"/>
                </a:solidFill>
                <a:latin typeface="Calibri"/>
                <a:ea typeface="Calibri"/>
                <a:cs typeface="Calibri"/>
              </a:defRPr>
            </a:pPr>
            <a:r>
              <a:rPr lang="en-US" sz="2400" b="1" i="0" dirty="0">
                <a:solidFill>
                  <a:srgbClr val="F3E3B2"/>
                </a:solidFill>
                <a:latin typeface="Calibri"/>
                <a:ea typeface="Calibri"/>
                <a:cs typeface="Calibri"/>
              </a:rPr>
              <a:t>We have lost 80% of our landfills since 1980</a:t>
            </a:r>
            <a:r>
              <a:rPr sz="2400" b="1" i="0" dirty="0">
                <a:solidFill>
                  <a:srgbClr val="F3E3B2"/>
                </a:solidFill>
                <a:latin typeface="Calibri"/>
                <a:ea typeface="Calibri"/>
                <a:cs typeface="Calibri"/>
              </a:rPr>
              <a:t>.</a:t>
            </a:r>
          </a:p>
        </p:txBody>
      </p:sp>
    </p:spTree>
    <p:extLst>
      <p:ext uri="{BB962C8B-B14F-4D97-AF65-F5344CB8AC3E}">
        <p14:creationId xmlns:p14="http://schemas.microsoft.com/office/powerpoint/2010/main" val="1399360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sp>
        <p:nvSpPr>
          <p:cNvPr id="36" name="kicker">
            <a:extLst>
              <a:ext uri="{FF2B5EF4-FFF2-40B4-BE49-F238E27FC236}">
                <a16:creationId xmlns:a16="http://schemas.microsoft.com/office/drawing/2014/main" id="{C6AAB9EF-0678-4F10-8ED7-2E102CC4D79F}"/>
              </a:ext>
            </a:extLst>
          </p:cNvPr>
          <p:cNvSpPr>
            <a:spLocks noGrp="1"/>
          </p:cNvSpPr>
          <p:nvPr/>
        </p:nvSpPr>
        <p:spPr>
          <a:xfrm>
            <a:off x="685800" y="438150"/>
            <a:ext cx="4572000" cy="247650"/>
          </a:xfrm>
          <a:prstGeom prst="rect">
            <a:avLst/>
          </a:prstGeom>
          <a:noFill/>
          <a:ln w="0">
            <a:noFill/>
            <a:prstDash val="solid"/>
          </a:ln>
        </p:spPr>
        <p:txBody>
          <a:bodyPr anchor="ctr">
            <a:noAutofit/>
          </a:bodyPr>
          <a:lstStyle/>
          <a:p>
            <a:pPr algn="l">
              <a:buNone/>
              <a:defRPr sz="1125" b="1" i="0">
                <a:solidFill>
                  <a:srgbClr val="D9A520"/>
                </a:solidFill>
                <a:latin typeface="Calibri"/>
                <a:ea typeface="Calibri"/>
                <a:cs typeface="Calibri"/>
              </a:defRPr>
            </a:pPr>
            <a:r>
              <a:rPr sz="1125" b="1" i="0">
                <a:solidFill>
                  <a:srgbClr val="D9A520"/>
                </a:solidFill>
                <a:latin typeface="Calibri"/>
                <a:ea typeface="Calibri"/>
                <a:cs typeface="Calibri"/>
              </a:rPr>
              <a:t>THE LINEAR MODEL</a:t>
            </a:r>
          </a:p>
        </p:txBody>
      </p:sp>
      <p:sp>
        <p:nvSpPr>
          <p:cNvPr id="2" name="slide-title">
            <a:extLst>
              <a:ext uri="{FF2B5EF4-FFF2-40B4-BE49-F238E27FC236}">
                <a16:creationId xmlns:a16="http://schemas.microsoft.com/office/drawing/2014/main" id="{0FC1E7BA-9EB1-4DFA-A1EA-8D525509E09C}"/>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FFFFFF"/>
                </a:solidFill>
                <a:latin typeface="Calibri"/>
                <a:ea typeface="Calibri"/>
                <a:cs typeface="Calibri"/>
              </a:defRPr>
            </a:pPr>
            <a:r>
              <a:rPr sz="2550" b="1" i="0">
                <a:solidFill>
                  <a:srgbClr val="FFFFFF"/>
                </a:solidFill>
                <a:latin typeface="Calibri"/>
                <a:ea typeface="Calibri"/>
                <a:cs typeface="Calibri"/>
              </a:rPr>
              <a:t>The product had a plan. The material did not.</a:t>
            </a:r>
          </a:p>
        </p:txBody>
      </p:sp>
      <p:sp>
        <p:nvSpPr>
          <p:cNvPr id="3" name="title-rule">
            <a:extLst>
              <a:ext uri="{FF2B5EF4-FFF2-40B4-BE49-F238E27FC236}">
                <a16:creationId xmlns:a16="http://schemas.microsoft.com/office/drawing/2014/main" id="{89A1DBB8-DF76-4C73-957C-6405132339D4}"/>
              </a:ext>
            </a:extLst>
          </p:cNvPr>
          <p:cNvSpPr>
            <a:spLocks noGrp="1"/>
          </p:cNvSpPr>
          <p:nvPr/>
        </p:nvSpPr>
        <p:spPr>
          <a:xfrm>
            <a:off x="685800" y="1438275"/>
            <a:ext cx="10820400" cy="19050"/>
          </a:xfrm>
          <a:prstGeom prst="rect">
            <a:avLst/>
          </a:prstGeom>
          <a:solidFill>
            <a:srgbClr val="D9A520"/>
          </a:solidFill>
          <a:ln w="0">
            <a:noFill/>
            <a:prstDash val="solid"/>
          </a:ln>
        </p:spPr>
        <p:txBody>
          <a:bodyPr/>
          <a:lstStyle/>
          <a:p>
            <a:endParaRPr lang="en-US"/>
          </a:p>
        </p:txBody>
      </p:sp>
      <p:sp>
        <p:nvSpPr>
          <p:cNvPr id="4" name="linear-card-1">
            <a:extLst>
              <a:ext uri="{FF2B5EF4-FFF2-40B4-BE49-F238E27FC236}">
                <a16:creationId xmlns:a16="http://schemas.microsoft.com/office/drawing/2014/main" id="{8FF4B3B7-E73D-44BA-B808-5E1D5150EC57}"/>
              </a:ext>
            </a:extLst>
          </p:cNvPr>
          <p:cNvSpPr>
            <a:spLocks noGrp="1"/>
          </p:cNvSpPr>
          <p:nvPr/>
        </p:nvSpPr>
        <p:spPr>
          <a:xfrm>
            <a:off x="685800" y="1809750"/>
            <a:ext cx="1933575" cy="2247900"/>
          </a:xfrm>
          <a:prstGeom prst="roundRect">
            <a:avLst>
              <a:gd name="adj" fmla="val 5911"/>
            </a:avLst>
          </a:prstGeom>
          <a:solidFill>
            <a:srgbClr val="1A3657"/>
          </a:solidFill>
          <a:ln w="14288">
            <a:solidFill>
              <a:srgbClr val="3A526F"/>
            </a:solidFill>
            <a:prstDash val="solid"/>
          </a:ln>
        </p:spPr>
        <p:txBody>
          <a:bodyPr/>
          <a:lstStyle/>
          <a:p>
            <a:endParaRPr lang="en-US"/>
          </a:p>
        </p:txBody>
      </p:sp>
      <p:sp>
        <p:nvSpPr>
          <p:cNvPr id="5" name="linear-number-1">
            <a:extLst>
              <a:ext uri="{FF2B5EF4-FFF2-40B4-BE49-F238E27FC236}">
                <a16:creationId xmlns:a16="http://schemas.microsoft.com/office/drawing/2014/main" id="{4FEDA172-349B-44C3-8A7C-F351004257D8}"/>
              </a:ext>
            </a:extLst>
          </p:cNvPr>
          <p:cNvSpPr>
            <a:spLocks noGrp="1"/>
          </p:cNvSpPr>
          <p:nvPr/>
        </p:nvSpPr>
        <p:spPr>
          <a:xfrm>
            <a:off x="857250" y="1943100"/>
            <a:ext cx="323850" cy="285750"/>
          </a:xfrm>
          <a:prstGeom prst="rect">
            <a:avLst/>
          </a:prstGeom>
          <a:noFill/>
          <a:ln w="0">
            <a:noFill/>
            <a:prstDash val="solid"/>
          </a:ln>
        </p:spPr>
        <p:txBody>
          <a:bodyPr anchor="ctr">
            <a:noAutofit/>
          </a:bodyPr>
          <a:lstStyle/>
          <a:p>
            <a:pPr algn="l">
              <a:buNone/>
              <a:defRPr sz="1350" b="1" i="0">
                <a:solidFill>
                  <a:srgbClr val="D9A520"/>
                </a:solidFill>
                <a:latin typeface="Calibri"/>
                <a:ea typeface="Calibri"/>
                <a:cs typeface="Calibri"/>
              </a:defRPr>
            </a:pPr>
            <a:r>
              <a:rPr sz="1350" b="1" i="0">
                <a:solidFill>
                  <a:srgbClr val="D9A520"/>
                </a:solidFill>
                <a:latin typeface="Calibri"/>
                <a:ea typeface="Calibri"/>
                <a:cs typeface="Calibri"/>
              </a:rPr>
              <a:t>1</a:t>
            </a:r>
          </a:p>
        </p:txBody>
      </p:sp>
      <p:sp>
        <p:nvSpPr>
          <p:cNvPr id="6" name="linear-title-1">
            <a:extLst>
              <a:ext uri="{FF2B5EF4-FFF2-40B4-BE49-F238E27FC236}">
                <a16:creationId xmlns:a16="http://schemas.microsoft.com/office/drawing/2014/main" id="{79E37AFB-E620-4AB6-93CA-B47A72E16180}"/>
              </a:ext>
            </a:extLst>
          </p:cNvPr>
          <p:cNvSpPr>
            <a:spLocks noGrp="1"/>
          </p:cNvSpPr>
          <p:nvPr/>
        </p:nvSpPr>
        <p:spPr>
          <a:xfrm>
            <a:off x="857250" y="2381250"/>
            <a:ext cx="1590675" cy="523875"/>
          </a:xfrm>
          <a:prstGeom prst="rect">
            <a:avLst/>
          </a:prstGeom>
          <a:noFill/>
          <a:ln w="0">
            <a:noFill/>
            <a:prstDash val="solid"/>
          </a:ln>
        </p:spPr>
        <p:txBody>
          <a:bodyPr anchor="ctr">
            <a:noAutofit/>
          </a:bodyPr>
          <a:lstStyle/>
          <a:p>
            <a:pPr algn="ctr">
              <a:buNone/>
              <a:defRPr sz="1500" b="1" i="0">
                <a:solidFill>
                  <a:srgbClr val="FFFFFF"/>
                </a:solidFill>
                <a:latin typeface="Calibri"/>
                <a:ea typeface="Calibri"/>
                <a:cs typeface="Calibri"/>
              </a:defRPr>
            </a:pPr>
            <a:r>
              <a:rPr sz="1500" b="1" i="0">
                <a:solidFill>
                  <a:srgbClr val="FFFFFF"/>
                </a:solidFill>
                <a:latin typeface="Calibri"/>
                <a:ea typeface="Calibri"/>
                <a:cs typeface="Calibri"/>
              </a:rPr>
              <a:t>MAKE</a:t>
            </a:r>
          </a:p>
        </p:txBody>
      </p:sp>
      <p:sp>
        <p:nvSpPr>
          <p:cNvPr id="7" name="linear-body-1">
            <a:extLst>
              <a:ext uri="{FF2B5EF4-FFF2-40B4-BE49-F238E27FC236}">
                <a16:creationId xmlns:a16="http://schemas.microsoft.com/office/drawing/2014/main" id="{466C81DE-8036-466F-8850-8624F543311B}"/>
              </a:ext>
            </a:extLst>
          </p:cNvPr>
          <p:cNvSpPr>
            <a:spLocks noGrp="1"/>
          </p:cNvSpPr>
          <p:nvPr/>
        </p:nvSpPr>
        <p:spPr>
          <a:xfrm>
            <a:off x="819150" y="3067050"/>
            <a:ext cx="1666875" cy="666750"/>
          </a:xfrm>
          <a:prstGeom prst="rect">
            <a:avLst/>
          </a:prstGeom>
          <a:noFill/>
          <a:ln w="0">
            <a:noFill/>
            <a:prstDash val="solid"/>
          </a:ln>
        </p:spPr>
        <p:txBody>
          <a:bodyPr anchor="t">
            <a:noAutofit/>
          </a:bodyPr>
          <a:lstStyle/>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Raw materials +</a:t>
            </a:r>
          </a:p>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energy enter</a:t>
            </a:r>
          </a:p>
        </p:txBody>
      </p:sp>
      <p:sp>
        <p:nvSpPr>
          <p:cNvPr id="8" name="linear-arrow-1">
            <a:extLst>
              <a:ext uri="{FF2B5EF4-FFF2-40B4-BE49-F238E27FC236}">
                <a16:creationId xmlns:a16="http://schemas.microsoft.com/office/drawing/2014/main" id="{F37F7626-15BE-4655-945E-9C81F0AAACC6}"/>
              </a:ext>
            </a:extLst>
          </p:cNvPr>
          <p:cNvSpPr>
            <a:spLocks noGrp="1"/>
          </p:cNvSpPr>
          <p:nvPr/>
        </p:nvSpPr>
        <p:spPr>
          <a:xfrm>
            <a:off x="2638425" y="2686050"/>
            <a:ext cx="247650" cy="361950"/>
          </a:xfrm>
          <a:prstGeom prst="rect">
            <a:avLst/>
          </a:prstGeom>
          <a:noFill/>
          <a:ln w="0">
            <a:noFill/>
            <a:prstDash val="solid"/>
          </a:ln>
        </p:spPr>
        <p:txBody>
          <a:bodyPr anchor="ctr">
            <a:noAutofit/>
          </a:bodyPr>
          <a:lstStyle/>
          <a:p>
            <a:pPr algn="ctr">
              <a:buNone/>
              <a:defRPr sz="1800" b="1" i="0">
                <a:solidFill>
                  <a:srgbClr val="D9A520"/>
                </a:solidFill>
                <a:latin typeface="Calibri"/>
                <a:ea typeface="Calibri"/>
                <a:cs typeface="Calibri"/>
              </a:defRPr>
            </a:pPr>
            <a:r>
              <a:rPr sz="1800" b="1" i="0">
                <a:solidFill>
                  <a:srgbClr val="D9A520"/>
                </a:solidFill>
                <a:latin typeface="Calibri"/>
                <a:ea typeface="Calibri"/>
                <a:cs typeface="Calibri"/>
              </a:rPr>
              <a:t>→</a:t>
            </a:r>
          </a:p>
        </p:txBody>
      </p:sp>
      <p:sp>
        <p:nvSpPr>
          <p:cNvPr id="9" name="linear-card-2">
            <a:extLst>
              <a:ext uri="{FF2B5EF4-FFF2-40B4-BE49-F238E27FC236}">
                <a16:creationId xmlns:a16="http://schemas.microsoft.com/office/drawing/2014/main" id="{2E84239A-CF30-4E44-B8E8-B6C7B2243404}"/>
              </a:ext>
            </a:extLst>
          </p:cNvPr>
          <p:cNvSpPr>
            <a:spLocks noGrp="1"/>
          </p:cNvSpPr>
          <p:nvPr/>
        </p:nvSpPr>
        <p:spPr>
          <a:xfrm>
            <a:off x="2905125" y="1809750"/>
            <a:ext cx="1933575" cy="2247900"/>
          </a:xfrm>
          <a:prstGeom prst="roundRect">
            <a:avLst>
              <a:gd name="adj" fmla="val 5911"/>
            </a:avLst>
          </a:prstGeom>
          <a:solidFill>
            <a:srgbClr val="1A3657"/>
          </a:solidFill>
          <a:ln w="14288">
            <a:solidFill>
              <a:srgbClr val="3A526F"/>
            </a:solidFill>
            <a:prstDash val="solid"/>
          </a:ln>
        </p:spPr>
        <p:txBody>
          <a:bodyPr/>
          <a:lstStyle/>
          <a:p>
            <a:endParaRPr lang="en-US"/>
          </a:p>
        </p:txBody>
      </p:sp>
      <p:sp>
        <p:nvSpPr>
          <p:cNvPr id="10" name="linear-number-2">
            <a:extLst>
              <a:ext uri="{FF2B5EF4-FFF2-40B4-BE49-F238E27FC236}">
                <a16:creationId xmlns:a16="http://schemas.microsoft.com/office/drawing/2014/main" id="{16AF23BF-6544-4A41-A602-9DA0F0EDF7A3}"/>
              </a:ext>
            </a:extLst>
          </p:cNvPr>
          <p:cNvSpPr>
            <a:spLocks noGrp="1"/>
          </p:cNvSpPr>
          <p:nvPr/>
        </p:nvSpPr>
        <p:spPr>
          <a:xfrm>
            <a:off x="3076575" y="1943100"/>
            <a:ext cx="323850" cy="285750"/>
          </a:xfrm>
          <a:prstGeom prst="rect">
            <a:avLst/>
          </a:prstGeom>
          <a:noFill/>
          <a:ln w="0">
            <a:noFill/>
            <a:prstDash val="solid"/>
          </a:ln>
        </p:spPr>
        <p:txBody>
          <a:bodyPr anchor="ctr">
            <a:noAutofit/>
          </a:bodyPr>
          <a:lstStyle/>
          <a:p>
            <a:pPr algn="l">
              <a:buNone/>
              <a:defRPr sz="1350" b="1" i="0">
                <a:solidFill>
                  <a:srgbClr val="D9A520"/>
                </a:solidFill>
                <a:latin typeface="Calibri"/>
                <a:ea typeface="Calibri"/>
                <a:cs typeface="Calibri"/>
              </a:defRPr>
            </a:pPr>
            <a:r>
              <a:rPr sz="1350" b="1" i="0">
                <a:solidFill>
                  <a:srgbClr val="D9A520"/>
                </a:solidFill>
                <a:latin typeface="Calibri"/>
                <a:ea typeface="Calibri"/>
                <a:cs typeface="Calibri"/>
              </a:rPr>
              <a:t>2</a:t>
            </a:r>
          </a:p>
        </p:txBody>
      </p:sp>
      <p:sp>
        <p:nvSpPr>
          <p:cNvPr id="11" name="linear-title-2">
            <a:extLst>
              <a:ext uri="{FF2B5EF4-FFF2-40B4-BE49-F238E27FC236}">
                <a16:creationId xmlns:a16="http://schemas.microsoft.com/office/drawing/2014/main" id="{4C7C5014-732C-40FC-9A91-7C7BE7D11C68}"/>
              </a:ext>
            </a:extLst>
          </p:cNvPr>
          <p:cNvSpPr>
            <a:spLocks noGrp="1"/>
          </p:cNvSpPr>
          <p:nvPr/>
        </p:nvSpPr>
        <p:spPr>
          <a:xfrm>
            <a:off x="3076575" y="2381250"/>
            <a:ext cx="1590675" cy="523875"/>
          </a:xfrm>
          <a:prstGeom prst="rect">
            <a:avLst/>
          </a:prstGeom>
          <a:noFill/>
          <a:ln w="0">
            <a:noFill/>
            <a:prstDash val="solid"/>
          </a:ln>
        </p:spPr>
        <p:txBody>
          <a:bodyPr anchor="ctr">
            <a:noAutofit/>
          </a:bodyPr>
          <a:lstStyle/>
          <a:p>
            <a:pPr algn="ctr">
              <a:buNone/>
              <a:defRPr sz="1500" b="1" i="0">
                <a:solidFill>
                  <a:srgbClr val="FFFFFF"/>
                </a:solidFill>
                <a:latin typeface="Calibri"/>
                <a:ea typeface="Calibri"/>
                <a:cs typeface="Calibri"/>
              </a:defRPr>
            </a:pPr>
            <a:r>
              <a:rPr sz="1500" b="1" i="0">
                <a:solidFill>
                  <a:srgbClr val="FFFFFF"/>
                </a:solidFill>
                <a:latin typeface="Calibri"/>
                <a:ea typeface="Calibri"/>
                <a:cs typeface="Calibri"/>
              </a:rPr>
              <a:t>BUY + USE</a:t>
            </a:r>
          </a:p>
        </p:txBody>
      </p:sp>
      <p:sp>
        <p:nvSpPr>
          <p:cNvPr id="12" name="linear-body-2">
            <a:extLst>
              <a:ext uri="{FF2B5EF4-FFF2-40B4-BE49-F238E27FC236}">
                <a16:creationId xmlns:a16="http://schemas.microsoft.com/office/drawing/2014/main" id="{52F4DD85-3517-4106-A1F8-C6F2DEA143A5}"/>
              </a:ext>
            </a:extLst>
          </p:cNvPr>
          <p:cNvSpPr>
            <a:spLocks noGrp="1"/>
          </p:cNvSpPr>
          <p:nvPr/>
        </p:nvSpPr>
        <p:spPr>
          <a:xfrm>
            <a:off x="3038475" y="3067050"/>
            <a:ext cx="1666875" cy="666750"/>
          </a:xfrm>
          <a:prstGeom prst="rect">
            <a:avLst/>
          </a:prstGeom>
          <a:noFill/>
          <a:ln w="0">
            <a:noFill/>
            <a:prstDash val="solid"/>
          </a:ln>
        </p:spPr>
        <p:txBody>
          <a:bodyPr anchor="t">
            <a:noAutofit/>
          </a:bodyPr>
          <a:lstStyle/>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Product value is</a:t>
            </a:r>
          </a:p>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recognized</a:t>
            </a:r>
          </a:p>
        </p:txBody>
      </p:sp>
      <p:sp>
        <p:nvSpPr>
          <p:cNvPr id="13" name="linear-arrow-2">
            <a:extLst>
              <a:ext uri="{FF2B5EF4-FFF2-40B4-BE49-F238E27FC236}">
                <a16:creationId xmlns:a16="http://schemas.microsoft.com/office/drawing/2014/main" id="{A87B95E6-9B9B-4F56-8B5F-0771BCF08431}"/>
              </a:ext>
            </a:extLst>
          </p:cNvPr>
          <p:cNvSpPr>
            <a:spLocks noGrp="1"/>
          </p:cNvSpPr>
          <p:nvPr/>
        </p:nvSpPr>
        <p:spPr>
          <a:xfrm>
            <a:off x="4857750" y="2686050"/>
            <a:ext cx="247650" cy="361950"/>
          </a:xfrm>
          <a:prstGeom prst="rect">
            <a:avLst/>
          </a:prstGeom>
          <a:noFill/>
          <a:ln w="0">
            <a:noFill/>
            <a:prstDash val="solid"/>
          </a:ln>
        </p:spPr>
        <p:txBody>
          <a:bodyPr anchor="ctr">
            <a:noAutofit/>
          </a:bodyPr>
          <a:lstStyle/>
          <a:p>
            <a:pPr algn="ctr">
              <a:buNone/>
              <a:defRPr sz="1800" b="1" i="0">
                <a:solidFill>
                  <a:srgbClr val="D9A520"/>
                </a:solidFill>
                <a:latin typeface="Calibri"/>
                <a:ea typeface="Calibri"/>
                <a:cs typeface="Calibri"/>
              </a:defRPr>
            </a:pPr>
            <a:r>
              <a:rPr sz="1800" b="1" i="0">
                <a:solidFill>
                  <a:srgbClr val="D9A520"/>
                </a:solidFill>
                <a:latin typeface="Calibri"/>
                <a:ea typeface="Calibri"/>
                <a:cs typeface="Calibri"/>
              </a:rPr>
              <a:t>→</a:t>
            </a:r>
          </a:p>
        </p:txBody>
      </p:sp>
      <p:sp>
        <p:nvSpPr>
          <p:cNvPr id="14" name="linear-card-3">
            <a:extLst>
              <a:ext uri="{FF2B5EF4-FFF2-40B4-BE49-F238E27FC236}">
                <a16:creationId xmlns:a16="http://schemas.microsoft.com/office/drawing/2014/main" id="{20C004CD-902E-4112-A5F3-9D2B34685D4F}"/>
              </a:ext>
            </a:extLst>
          </p:cNvPr>
          <p:cNvSpPr>
            <a:spLocks noGrp="1"/>
          </p:cNvSpPr>
          <p:nvPr/>
        </p:nvSpPr>
        <p:spPr>
          <a:xfrm>
            <a:off x="5124450" y="1809750"/>
            <a:ext cx="1933575" cy="2247900"/>
          </a:xfrm>
          <a:prstGeom prst="roundRect">
            <a:avLst>
              <a:gd name="adj" fmla="val 5911"/>
            </a:avLst>
          </a:prstGeom>
          <a:solidFill>
            <a:srgbClr val="30455F"/>
          </a:solidFill>
          <a:ln w="14288">
            <a:solidFill>
              <a:srgbClr val="3A526F"/>
            </a:solidFill>
            <a:prstDash val="solid"/>
          </a:ln>
        </p:spPr>
        <p:txBody>
          <a:bodyPr/>
          <a:lstStyle/>
          <a:p>
            <a:endParaRPr lang="en-US"/>
          </a:p>
        </p:txBody>
      </p:sp>
      <p:sp>
        <p:nvSpPr>
          <p:cNvPr id="15" name="linear-number-3">
            <a:extLst>
              <a:ext uri="{FF2B5EF4-FFF2-40B4-BE49-F238E27FC236}">
                <a16:creationId xmlns:a16="http://schemas.microsoft.com/office/drawing/2014/main" id="{AAF3EB93-758C-46A9-BF20-679441517D4A}"/>
              </a:ext>
            </a:extLst>
          </p:cNvPr>
          <p:cNvSpPr>
            <a:spLocks noGrp="1"/>
          </p:cNvSpPr>
          <p:nvPr/>
        </p:nvSpPr>
        <p:spPr>
          <a:xfrm>
            <a:off x="5295900" y="1943100"/>
            <a:ext cx="323850" cy="285750"/>
          </a:xfrm>
          <a:prstGeom prst="rect">
            <a:avLst/>
          </a:prstGeom>
          <a:noFill/>
          <a:ln w="0">
            <a:noFill/>
            <a:prstDash val="solid"/>
          </a:ln>
        </p:spPr>
        <p:txBody>
          <a:bodyPr anchor="ctr">
            <a:noAutofit/>
          </a:bodyPr>
          <a:lstStyle/>
          <a:p>
            <a:pPr algn="l">
              <a:buNone/>
              <a:defRPr sz="1350" b="1" i="0">
                <a:solidFill>
                  <a:srgbClr val="D9A520"/>
                </a:solidFill>
                <a:latin typeface="Calibri"/>
                <a:ea typeface="Calibri"/>
                <a:cs typeface="Calibri"/>
              </a:defRPr>
            </a:pPr>
            <a:r>
              <a:rPr sz="1350" b="1" i="0">
                <a:solidFill>
                  <a:srgbClr val="D9A520"/>
                </a:solidFill>
                <a:latin typeface="Calibri"/>
                <a:ea typeface="Calibri"/>
                <a:cs typeface="Calibri"/>
              </a:rPr>
              <a:t>3</a:t>
            </a:r>
          </a:p>
        </p:txBody>
      </p:sp>
      <p:sp>
        <p:nvSpPr>
          <p:cNvPr id="16" name="linear-title-3">
            <a:extLst>
              <a:ext uri="{FF2B5EF4-FFF2-40B4-BE49-F238E27FC236}">
                <a16:creationId xmlns:a16="http://schemas.microsoft.com/office/drawing/2014/main" id="{43EBEFEE-E099-46EB-BDE1-E7FC9D0C2480}"/>
              </a:ext>
            </a:extLst>
          </p:cNvPr>
          <p:cNvSpPr>
            <a:spLocks noGrp="1"/>
          </p:cNvSpPr>
          <p:nvPr/>
        </p:nvSpPr>
        <p:spPr>
          <a:xfrm>
            <a:off x="5295900" y="2381250"/>
            <a:ext cx="1590675" cy="523875"/>
          </a:xfrm>
          <a:prstGeom prst="rect">
            <a:avLst/>
          </a:prstGeom>
          <a:noFill/>
          <a:ln w="0">
            <a:noFill/>
            <a:prstDash val="solid"/>
          </a:ln>
        </p:spPr>
        <p:txBody>
          <a:bodyPr anchor="ctr">
            <a:noAutofit/>
          </a:bodyPr>
          <a:lstStyle/>
          <a:p>
            <a:pPr algn="ctr">
              <a:buNone/>
              <a:defRPr sz="1500" b="1" i="0">
                <a:solidFill>
                  <a:srgbClr val="FFFFFF"/>
                </a:solidFill>
                <a:latin typeface="Calibri"/>
                <a:ea typeface="Calibri"/>
                <a:cs typeface="Calibri"/>
              </a:defRPr>
            </a:pPr>
            <a:r>
              <a:rPr sz="1500" b="1" i="0">
                <a:solidFill>
                  <a:srgbClr val="FFFFFF"/>
                </a:solidFill>
                <a:latin typeface="Calibri"/>
                <a:ea typeface="Calibri"/>
                <a:cs typeface="Calibri"/>
              </a:rPr>
              <a:t>DISCARD + MIX</a:t>
            </a:r>
          </a:p>
        </p:txBody>
      </p:sp>
      <p:sp>
        <p:nvSpPr>
          <p:cNvPr id="17" name="linear-body-3">
            <a:extLst>
              <a:ext uri="{FF2B5EF4-FFF2-40B4-BE49-F238E27FC236}">
                <a16:creationId xmlns:a16="http://schemas.microsoft.com/office/drawing/2014/main" id="{F6832CBF-7C8A-4E95-B18F-50A4B5ADDB64}"/>
              </a:ext>
            </a:extLst>
          </p:cNvPr>
          <p:cNvSpPr>
            <a:spLocks noGrp="1"/>
          </p:cNvSpPr>
          <p:nvPr/>
        </p:nvSpPr>
        <p:spPr>
          <a:xfrm>
            <a:off x="5257800" y="3067050"/>
            <a:ext cx="1666875" cy="666750"/>
          </a:xfrm>
          <a:prstGeom prst="rect">
            <a:avLst/>
          </a:prstGeom>
          <a:noFill/>
          <a:ln w="0">
            <a:noFill/>
            <a:prstDash val="solid"/>
          </a:ln>
        </p:spPr>
        <p:txBody>
          <a:bodyPr anchor="t">
            <a:noAutofit/>
          </a:bodyPr>
          <a:lstStyle/>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Identity, quality +</a:t>
            </a:r>
          </a:p>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recoverability decline</a:t>
            </a:r>
          </a:p>
        </p:txBody>
      </p:sp>
      <p:sp>
        <p:nvSpPr>
          <p:cNvPr id="18" name="linear-arrow-3">
            <a:extLst>
              <a:ext uri="{FF2B5EF4-FFF2-40B4-BE49-F238E27FC236}">
                <a16:creationId xmlns:a16="http://schemas.microsoft.com/office/drawing/2014/main" id="{4CEF7F3A-B994-44C5-8F68-64166D5055E8}"/>
              </a:ext>
            </a:extLst>
          </p:cNvPr>
          <p:cNvSpPr>
            <a:spLocks noGrp="1"/>
          </p:cNvSpPr>
          <p:nvPr/>
        </p:nvSpPr>
        <p:spPr>
          <a:xfrm>
            <a:off x="7077075" y="2686050"/>
            <a:ext cx="247650" cy="361950"/>
          </a:xfrm>
          <a:prstGeom prst="rect">
            <a:avLst/>
          </a:prstGeom>
          <a:noFill/>
          <a:ln w="0">
            <a:noFill/>
            <a:prstDash val="solid"/>
          </a:ln>
        </p:spPr>
        <p:txBody>
          <a:bodyPr anchor="ctr">
            <a:noAutofit/>
          </a:bodyPr>
          <a:lstStyle/>
          <a:p>
            <a:pPr algn="ctr">
              <a:buNone/>
              <a:defRPr sz="1800" b="1" i="0">
                <a:solidFill>
                  <a:srgbClr val="D9A520"/>
                </a:solidFill>
                <a:latin typeface="Calibri"/>
                <a:ea typeface="Calibri"/>
                <a:cs typeface="Calibri"/>
              </a:defRPr>
            </a:pPr>
            <a:r>
              <a:rPr sz="1800" b="1" i="0">
                <a:solidFill>
                  <a:srgbClr val="D9A520"/>
                </a:solidFill>
                <a:latin typeface="Calibri"/>
                <a:ea typeface="Calibri"/>
                <a:cs typeface="Calibri"/>
              </a:rPr>
              <a:t>→</a:t>
            </a:r>
          </a:p>
        </p:txBody>
      </p:sp>
      <p:sp>
        <p:nvSpPr>
          <p:cNvPr id="19" name="linear-card-4">
            <a:extLst>
              <a:ext uri="{FF2B5EF4-FFF2-40B4-BE49-F238E27FC236}">
                <a16:creationId xmlns:a16="http://schemas.microsoft.com/office/drawing/2014/main" id="{EC4F88C3-9488-4967-B551-F605C54D85E3}"/>
              </a:ext>
            </a:extLst>
          </p:cNvPr>
          <p:cNvSpPr>
            <a:spLocks noGrp="1"/>
          </p:cNvSpPr>
          <p:nvPr/>
        </p:nvSpPr>
        <p:spPr>
          <a:xfrm>
            <a:off x="7343775" y="1809750"/>
            <a:ext cx="1933575" cy="2247900"/>
          </a:xfrm>
          <a:prstGeom prst="roundRect">
            <a:avLst>
              <a:gd name="adj" fmla="val 5911"/>
            </a:avLst>
          </a:prstGeom>
          <a:solidFill>
            <a:srgbClr val="30455F"/>
          </a:solidFill>
          <a:ln w="14288">
            <a:solidFill>
              <a:srgbClr val="3A526F"/>
            </a:solidFill>
            <a:prstDash val="solid"/>
          </a:ln>
        </p:spPr>
        <p:txBody>
          <a:bodyPr/>
          <a:lstStyle/>
          <a:p>
            <a:endParaRPr lang="en-US"/>
          </a:p>
        </p:txBody>
      </p:sp>
      <p:sp>
        <p:nvSpPr>
          <p:cNvPr id="20" name="linear-number-4">
            <a:extLst>
              <a:ext uri="{FF2B5EF4-FFF2-40B4-BE49-F238E27FC236}">
                <a16:creationId xmlns:a16="http://schemas.microsoft.com/office/drawing/2014/main" id="{FAE38818-515F-4779-B436-7BE79837A790}"/>
              </a:ext>
            </a:extLst>
          </p:cNvPr>
          <p:cNvSpPr>
            <a:spLocks noGrp="1"/>
          </p:cNvSpPr>
          <p:nvPr/>
        </p:nvSpPr>
        <p:spPr>
          <a:xfrm>
            <a:off x="7515225" y="1943100"/>
            <a:ext cx="323850" cy="285750"/>
          </a:xfrm>
          <a:prstGeom prst="rect">
            <a:avLst/>
          </a:prstGeom>
          <a:noFill/>
          <a:ln w="0">
            <a:noFill/>
            <a:prstDash val="solid"/>
          </a:ln>
        </p:spPr>
        <p:txBody>
          <a:bodyPr anchor="ctr">
            <a:noAutofit/>
          </a:bodyPr>
          <a:lstStyle/>
          <a:p>
            <a:pPr algn="l">
              <a:buNone/>
              <a:defRPr sz="1350" b="1" i="0">
                <a:solidFill>
                  <a:srgbClr val="D9A520"/>
                </a:solidFill>
                <a:latin typeface="Calibri"/>
                <a:ea typeface="Calibri"/>
                <a:cs typeface="Calibri"/>
              </a:defRPr>
            </a:pPr>
            <a:r>
              <a:rPr sz="1350" b="1" i="0">
                <a:solidFill>
                  <a:srgbClr val="D9A520"/>
                </a:solidFill>
                <a:latin typeface="Calibri"/>
                <a:ea typeface="Calibri"/>
                <a:cs typeface="Calibri"/>
              </a:rPr>
              <a:t>4</a:t>
            </a:r>
          </a:p>
        </p:txBody>
      </p:sp>
      <p:sp>
        <p:nvSpPr>
          <p:cNvPr id="21" name="linear-title-4">
            <a:extLst>
              <a:ext uri="{FF2B5EF4-FFF2-40B4-BE49-F238E27FC236}">
                <a16:creationId xmlns:a16="http://schemas.microsoft.com/office/drawing/2014/main" id="{4D4FA7BE-5CE0-49D8-B82F-8B01EE54ACF8}"/>
              </a:ext>
            </a:extLst>
          </p:cNvPr>
          <p:cNvSpPr>
            <a:spLocks noGrp="1"/>
          </p:cNvSpPr>
          <p:nvPr/>
        </p:nvSpPr>
        <p:spPr>
          <a:xfrm>
            <a:off x="7515225" y="2381250"/>
            <a:ext cx="1590675" cy="523875"/>
          </a:xfrm>
          <a:prstGeom prst="rect">
            <a:avLst/>
          </a:prstGeom>
          <a:noFill/>
          <a:ln w="0">
            <a:noFill/>
            <a:prstDash val="solid"/>
          </a:ln>
        </p:spPr>
        <p:txBody>
          <a:bodyPr anchor="ctr">
            <a:noAutofit/>
          </a:bodyPr>
          <a:lstStyle/>
          <a:p>
            <a:pPr algn="ctr">
              <a:buNone/>
              <a:defRPr sz="1500" b="1" i="0">
                <a:solidFill>
                  <a:srgbClr val="FFFFFF"/>
                </a:solidFill>
                <a:latin typeface="Calibri"/>
                <a:ea typeface="Calibri"/>
                <a:cs typeface="Calibri"/>
              </a:defRPr>
            </a:pPr>
            <a:r>
              <a:rPr sz="1500" b="1" i="0">
                <a:solidFill>
                  <a:srgbClr val="FFFFFF"/>
                </a:solidFill>
                <a:latin typeface="Calibri"/>
                <a:ea typeface="Calibri"/>
                <a:cs typeface="Calibri"/>
              </a:rPr>
              <a:t>COLLECT + HAUL</a:t>
            </a:r>
          </a:p>
        </p:txBody>
      </p:sp>
      <p:sp>
        <p:nvSpPr>
          <p:cNvPr id="22" name="linear-body-4">
            <a:extLst>
              <a:ext uri="{FF2B5EF4-FFF2-40B4-BE49-F238E27FC236}">
                <a16:creationId xmlns:a16="http://schemas.microsoft.com/office/drawing/2014/main" id="{9508CFC8-29C4-485E-B0F4-D202FF722FB8}"/>
              </a:ext>
            </a:extLst>
          </p:cNvPr>
          <p:cNvSpPr>
            <a:spLocks noGrp="1"/>
          </p:cNvSpPr>
          <p:nvPr/>
        </p:nvSpPr>
        <p:spPr>
          <a:xfrm>
            <a:off x="7477125" y="3067050"/>
            <a:ext cx="1666875" cy="666750"/>
          </a:xfrm>
          <a:prstGeom prst="rect">
            <a:avLst/>
          </a:prstGeom>
          <a:noFill/>
          <a:ln w="0">
            <a:noFill/>
            <a:prstDash val="solid"/>
          </a:ln>
        </p:spPr>
        <p:txBody>
          <a:bodyPr anchor="t">
            <a:noAutofit/>
          </a:bodyPr>
          <a:lstStyle/>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Pay to move volume;</a:t>
            </a:r>
          </a:p>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costs rise</a:t>
            </a:r>
          </a:p>
        </p:txBody>
      </p:sp>
      <p:sp>
        <p:nvSpPr>
          <p:cNvPr id="23" name="linear-arrow-4">
            <a:extLst>
              <a:ext uri="{FF2B5EF4-FFF2-40B4-BE49-F238E27FC236}">
                <a16:creationId xmlns:a16="http://schemas.microsoft.com/office/drawing/2014/main" id="{521476ED-2062-45A2-A0EB-61152C888F19}"/>
              </a:ext>
            </a:extLst>
          </p:cNvPr>
          <p:cNvSpPr>
            <a:spLocks noGrp="1"/>
          </p:cNvSpPr>
          <p:nvPr/>
        </p:nvSpPr>
        <p:spPr>
          <a:xfrm>
            <a:off x="9296400" y="2686050"/>
            <a:ext cx="247650" cy="361950"/>
          </a:xfrm>
          <a:prstGeom prst="rect">
            <a:avLst/>
          </a:prstGeom>
          <a:noFill/>
          <a:ln w="0">
            <a:noFill/>
            <a:prstDash val="solid"/>
          </a:ln>
        </p:spPr>
        <p:txBody>
          <a:bodyPr anchor="ctr">
            <a:noAutofit/>
          </a:bodyPr>
          <a:lstStyle/>
          <a:p>
            <a:pPr algn="ctr">
              <a:buNone/>
              <a:defRPr sz="1800" b="1" i="0">
                <a:solidFill>
                  <a:srgbClr val="D9A520"/>
                </a:solidFill>
                <a:latin typeface="Calibri"/>
                <a:ea typeface="Calibri"/>
                <a:cs typeface="Calibri"/>
              </a:defRPr>
            </a:pPr>
            <a:r>
              <a:rPr sz="1800" b="1" i="0">
                <a:solidFill>
                  <a:srgbClr val="D9A520"/>
                </a:solidFill>
                <a:latin typeface="Calibri"/>
                <a:ea typeface="Calibri"/>
                <a:cs typeface="Calibri"/>
              </a:rPr>
              <a:t>→</a:t>
            </a:r>
          </a:p>
        </p:txBody>
      </p:sp>
      <p:sp>
        <p:nvSpPr>
          <p:cNvPr id="24" name="linear-card-5">
            <a:extLst>
              <a:ext uri="{FF2B5EF4-FFF2-40B4-BE49-F238E27FC236}">
                <a16:creationId xmlns:a16="http://schemas.microsoft.com/office/drawing/2014/main" id="{4A492B49-69AF-44A8-8E86-D18765E6C3E7}"/>
              </a:ext>
            </a:extLst>
          </p:cNvPr>
          <p:cNvSpPr>
            <a:spLocks noGrp="1"/>
          </p:cNvSpPr>
          <p:nvPr/>
        </p:nvSpPr>
        <p:spPr>
          <a:xfrm>
            <a:off x="9563100" y="1809750"/>
            <a:ext cx="1933575" cy="2247900"/>
          </a:xfrm>
          <a:prstGeom prst="roundRect">
            <a:avLst>
              <a:gd name="adj" fmla="val 5911"/>
            </a:avLst>
          </a:prstGeom>
          <a:solidFill>
            <a:srgbClr val="563745"/>
          </a:solidFill>
          <a:ln w="14288">
            <a:solidFill>
              <a:srgbClr val="C75F3D"/>
            </a:solidFill>
            <a:prstDash val="solid"/>
          </a:ln>
        </p:spPr>
        <p:txBody>
          <a:bodyPr/>
          <a:lstStyle/>
          <a:p>
            <a:endParaRPr lang="en-US"/>
          </a:p>
        </p:txBody>
      </p:sp>
      <p:sp>
        <p:nvSpPr>
          <p:cNvPr id="25" name="linear-number-5">
            <a:extLst>
              <a:ext uri="{FF2B5EF4-FFF2-40B4-BE49-F238E27FC236}">
                <a16:creationId xmlns:a16="http://schemas.microsoft.com/office/drawing/2014/main" id="{733AFD19-510F-42AF-A3F0-5DD67C81466C}"/>
              </a:ext>
            </a:extLst>
          </p:cNvPr>
          <p:cNvSpPr>
            <a:spLocks noGrp="1"/>
          </p:cNvSpPr>
          <p:nvPr/>
        </p:nvSpPr>
        <p:spPr>
          <a:xfrm>
            <a:off x="9734550" y="1943100"/>
            <a:ext cx="323850" cy="285750"/>
          </a:xfrm>
          <a:prstGeom prst="rect">
            <a:avLst/>
          </a:prstGeom>
          <a:noFill/>
          <a:ln w="0">
            <a:noFill/>
            <a:prstDash val="solid"/>
          </a:ln>
        </p:spPr>
        <p:txBody>
          <a:bodyPr anchor="ctr">
            <a:noAutofit/>
          </a:bodyPr>
          <a:lstStyle/>
          <a:p>
            <a:pPr algn="l">
              <a:buNone/>
              <a:defRPr sz="1350" b="1" i="0">
                <a:solidFill>
                  <a:srgbClr val="D9A520"/>
                </a:solidFill>
                <a:latin typeface="Calibri"/>
                <a:ea typeface="Calibri"/>
                <a:cs typeface="Calibri"/>
              </a:defRPr>
            </a:pPr>
            <a:r>
              <a:rPr sz="1350" b="1" i="0">
                <a:solidFill>
                  <a:srgbClr val="D9A520"/>
                </a:solidFill>
                <a:latin typeface="Calibri"/>
                <a:ea typeface="Calibri"/>
                <a:cs typeface="Calibri"/>
              </a:rPr>
              <a:t>5</a:t>
            </a:r>
          </a:p>
        </p:txBody>
      </p:sp>
      <p:sp>
        <p:nvSpPr>
          <p:cNvPr id="26" name="linear-title-5">
            <a:extLst>
              <a:ext uri="{FF2B5EF4-FFF2-40B4-BE49-F238E27FC236}">
                <a16:creationId xmlns:a16="http://schemas.microsoft.com/office/drawing/2014/main" id="{8423A6A2-3B48-4CA5-95D5-63CFFEB4508F}"/>
              </a:ext>
            </a:extLst>
          </p:cNvPr>
          <p:cNvSpPr>
            <a:spLocks noGrp="1"/>
          </p:cNvSpPr>
          <p:nvPr/>
        </p:nvSpPr>
        <p:spPr>
          <a:xfrm>
            <a:off x="9734550" y="2381250"/>
            <a:ext cx="1590675" cy="523875"/>
          </a:xfrm>
          <a:prstGeom prst="rect">
            <a:avLst/>
          </a:prstGeom>
          <a:noFill/>
          <a:ln w="0">
            <a:noFill/>
            <a:prstDash val="solid"/>
          </a:ln>
        </p:spPr>
        <p:txBody>
          <a:bodyPr anchor="ctr">
            <a:noAutofit/>
          </a:bodyPr>
          <a:lstStyle/>
          <a:p>
            <a:pPr algn="ctr">
              <a:buNone/>
              <a:defRPr sz="1500" b="1" i="0">
                <a:solidFill>
                  <a:srgbClr val="FFFFFF"/>
                </a:solidFill>
                <a:latin typeface="Calibri"/>
                <a:ea typeface="Calibri"/>
                <a:cs typeface="Calibri"/>
              </a:defRPr>
            </a:pPr>
            <a:r>
              <a:rPr sz="1500" b="1" i="0">
                <a:solidFill>
                  <a:srgbClr val="FFFFFF"/>
                </a:solidFill>
                <a:latin typeface="Calibri"/>
                <a:ea typeface="Calibri"/>
                <a:cs typeface="Calibri"/>
              </a:rPr>
              <a:t>BURY + LOSE</a:t>
            </a:r>
          </a:p>
        </p:txBody>
      </p:sp>
      <p:sp>
        <p:nvSpPr>
          <p:cNvPr id="27" name="linear-body-5">
            <a:extLst>
              <a:ext uri="{FF2B5EF4-FFF2-40B4-BE49-F238E27FC236}">
                <a16:creationId xmlns:a16="http://schemas.microsoft.com/office/drawing/2014/main" id="{9FC982F4-DAD7-477B-8206-EDF6DF84AEB6}"/>
              </a:ext>
            </a:extLst>
          </p:cNvPr>
          <p:cNvSpPr>
            <a:spLocks noGrp="1"/>
          </p:cNvSpPr>
          <p:nvPr/>
        </p:nvSpPr>
        <p:spPr>
          <a:xfrm>
            <a:off x="9696450" y="3067050"/>
            <a:ext cx="1666875" cy="666750"/>
          </a:xfrm>
          <a:prstGeom prst="rect">
            <a:avLst/>
          </a:prstGeom>
          <a:noFill/>
          <a:ln w="0">
            <a:noFill/>
            <a:prstDash val="solid"/>
          </a:ln>
        </p:spPr>
        <p:txBody>
          <a:bodyPr anchor="t">
            <a:noAutofit/>
          </a:bodyPr>
          <a:lstStyle/>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No next user; value</a:t>
            </a:r>
          </a:p>
          <a:p>
            <a:pPr algn="ctr">
              <a:buNone/>
              <a:defRPr sz="1125" b="0" i="0">
                <a:solidFill>
                  <a:srgbClr val="D5DDE7"/>
                </a:solidFill>
                <a:latin typeface="Calibri"/>
                <a:ea typeface="Calibri"/>
                <a:cs typeface="Calibri"/>
              </a:defRPr>
            </a:pPr>
            <a:r>
              <a:rPr sz="1125" b="0" i="0">
                <a:solidFill>
                  <a:srgbClr val="D5DDE7"/>
                </a:solidFill>
                <a:latin typeface="Calibri"/>
                <a:ea typeface="Calibri"/>
                <a:cs typeface="Calibri"/>
              </a:rPr>
              <a:t>leaves the economy</a:t>
            </a:r>
          </a:p>
        </p:txBody>
      </p:sp>
      <p:sp>
        <p:nvSpPr>
          <p:cNvPr id="28" name="missing-route-box">
            <a:extLst>
              <a:ext uri="{FF2B5EF4-FFF2-40B4-BE49-F238E27FC236}">
                <a16:creationId xmlns:a16="http://schemas.microsoft.com/office/drawing/2014/main" id="{54D9DF69-5090-4750-BE89-17B8892E23D6}"/>
              </a:ext>
            </a:extLst>
          </p:cNvPr>
          <p:cNvSpPr>
            <a:spLocks noGrp="1"/>
          </p:cNvSpPr>
          <p:nvPr/>
        </p:nvSpPr>
        <p:spPr>
          <a:xfrm>
            <a:off x="685800" y="4362450"/>
            <a:ext cx="10820400" cy="1123950"/>
          </a:xfrm>
          <a:prstGeom prst="roundRect">
            <a:avLst>
              <a:gd name="adj" fmla="val 10169"/>
            </a:avLst>
          </a:prstGeom>
          <a:solidFill>
            <a:srgbClr val="F7F2E8">
              <a:alpha val="8000"/>
            </a:srgbClr>
          </a:solidFill>
          <a:ln w="14288">
            <a:solidFill>
              <a:srgbClr val="D9A520"/>
            </a:solidFill>
            <a:prstDash val="solid"/>
          </a:ln>
        </p:spPr>
        <p:txBody>
          <a:bodyPr/>
          <a:lstStyle/>
          <a:p>
            <a:endParaRPr lang="en-US"/>
          </a:p>
        </p:txBody>
      </p:sp>
      <p:sp>
        <p:nvSpPr>
          <p:cNvPr id="29" name="missing-route-label">
            <a:extLst>
              <a:ext uri="{FF2B5EF4-FFF2-40B4-BE49-F238E27FC236}">
                <a16:creationId xmlns:a16="http://schemas.microsoft.com/office/drawing/2014/main" id="{7D5B7807-60B5-40F1-9472-CE0D2F91BD0A}"/>
              </a:ext>
            </a:extLst>
          </p:cNvPr>
          <p:cNvSpPr>
            <a:spLocks noGrp="1"/>
          </p:cNvSpPr>
          <p:nvPr/>
        </p:nvSpPr>
        <p:spPr>
          <a:xfrm>
            <a:off x="933450" y="4514850"/>
            <a:ext cx="2171700" cy="323850"/>
          </a:xfrm>
          <a:prstGeom prst="rect">
            <a:avLst/>
          </a:prstGeom>
          <a:noFill/>
          <a:ln w="0">
            <a:noFill/>
            <a:prstDash val="solid"/>
          </a:ln>
        </p:spPr>
        <p:txBody>
          <a:bodyPr anchor="ctr">
            <a:noAutofit/>
          </a:bodyPr>
          <a:lstStyle/>
          <a:p>
            <a:pPr algn="l">
              <a:buNone/>
              <a:defRPr sz="1275" b="1" i="0">
                <a:solidFill>
                  <a:srgbClr val="D9A520"/>
                </a:solidFill>
                <a:latin typeface="Calibri"/>
                <a:ea typeface="Calibri"/>
                <a:cs typeface="Calibri"/>
              </a:defRPr>
            </a:pPr>
            <a:r>
              <a:rPr sz="2000" b="1" i="0" dirty="0">
                <a:solidFill>
                  <a:srgbClr val="D9A520"/>
                </a:solidFill>
                <a:latin typeface="Calibri"/>
                <a:ea typeface="Calibri"/>
                <a:cs typeface="Calibri"/>
              </a:rPr>
              <a:t>WHAT IS MISSING?</a:t>
            </a:r>
          </a:p>
        </p:txBody>
      </p:sp>
      <p:sp>
        <p:nvSpPr>
          <p:cNvPr id="30" name="missing-route-list">
            <a:extLst>
              <a:ext uri="{FF2B5EF4-FFF2-40B4-BE49-F238E27FC236}">
                <a16:creationId xmlns:a16="http://schemas.microsoft.com/office/drawing/2014/main" id="{13E08E1E-FCC0-43BE-9BD2-83D762DE8B32}"/>
              </a:ext>
            </a:extLst>
          </p:cNvPr>
          <p:cNvSpPr>
            <a:spLocks noGrp="1"/>
          </p:cNvSpPr>
          <p:nvPr/>
        </p:nvSpPr>
        <p:spPr>
          <a:xfrm>
            <a:off x="2619375" y="4478948"/>
            <a:ext cx="6222023" cy="438150"/>
          </a:xfrm>
          <a:prstGeom prst="rect">
            <a:avLst/>
          </a:prstGeom>
          <a:noFill/>
          <a:ln w="0">
            <a:noFill/>
            <a:prstDash val="solid"/>
          </a:ln>
        </p:spPr>
        <p:txBody>
          <a:bodyPr anchor="ctr">
            <a:noAutofit/>
          </a:bodyPr>
          <a:lstStyle/>
          <a:p>
            <a:pPr algn="r">
              <a:buNone/>
              <a:defRPr sz="1350" b="1" i="0">
                <a:solidFill>
                  <a:srgbClr val="FFFFFF"/>
                </a:solidFill>
                <a:latin typeface="Calibri"/>
                <a:ea typeface="Calibri"/>
                <a:cs typeface="Calibri"/>
              </a:defRPr>
            </a:pPr>
            <a:r>
              <a:rPr sz="1350" b="1" i="0" dirty="0">
                <a:solidFill>
                  <a:srgbClr val="FFFFFF"/>
                </a:solidFill>
                <a:latin typeface="Calibri"/>
                <a:ea typeface="Calibri"/>
                <a:cs typeface="Calibri"/>
              </a:rPr>
              <a:t>NEXT USER  •  USABLE SPECIFICATION  •  PROCESSOR  •  BUYER  •  RETURN PATH</a:t>
            </a:r>
          </a:p>
        </p:txBody>
      </p:sp>
      <p:sp>
        <p:nvSpPr>
          <p:cNvPr id="31" name="linear-value-loss">
            <a:extLst>
              <a:ext uri="{FF2B5EF4-FFF2-40B4-BE49-F238E27FC236}">
                <a16:creationId xmlns:a16="http://schemas.microsoft.com/office/drawing/2014/main" id="{6EE2A648-AE78-45ED-8644-488E1B3B3AFB}"/>
              </a:ext>
            </a:extLst>
          </p:cNvPr>
          <p:cNvSpPr>
            <a:spLocks noGrp="1"/>
          </p:cNvSpPr>
          <p:nvPr/>
        </p:nvSpPr>
        <p:spPr>
          <a:xfrm>
            <a:off x="933450" y="4972050"/>
            <a:ext cx="10229850" cy="323850"/>
          </a:xfrm>
          <a:prstGeom prst="rect">
            <a:avLst/>
          </a:prstGeom>
          <a:noFill/>
          <a:ln w="0">
            <a:noFill/>
            <a:prstDash val="solid"/>
          </a:ln>
        </p:spPr>
        <p:txBody>
          <a:bodyPr anchor="ctr">
            <a:noAutofit/>
          </a:bodyPr>
          <a:lstStyle/>
          <a:p>
            <a:pPr algn="ctr">
              <a:buNone/>
              <a:defRPr sz="1200" b="0" i="0">
                <a:solidFill>
                  <a:srgbClr val="D5DDE7"/>
                </a:solidFill>
                <a:latin typeface="Calibri"/>
                <a:ea typeface="Calibri"/>
                <a:cs typeface="Calibri"/>
              </a:defRPr>
            </a:pPr>
            <a:r>
              <a:rPr sz="1400" b="0" i="0" dirty="0">
                <a:solidFill>
                  <a:srgbClr val="D5DDE7"/>
                </a:solidFill>
                <a:latin typeface="Calibri"/>
                <a:ea typeface="Calibri"/>
                <a:cs typeface="Calibri"/>
              </a:rPr>
              <a:t>Mixing material does not erase its value. It makes that value harder and more expensive to recover</a:t>
            </a:r>
            <a:r>
              <a:rPr sz="1200" b="0" i="0" dirty="0">
                <a:solidFill>
                  <a:srgbClr val="D5DDE7"/>
                </a:solidFill>
                <a:latin typeface="Calibri"/>
                <a:ea typeface="Calibri"/>
                <a:cs typeface="Calibri"/>
              </a:rPr>
              <a:t>.</a:t>
            </a:r>
          </a:p>
        </p:txBody>
      </p:sp>
      <p:sp>
        <p:nvSpPr>
          <p:cNvPr id="32" name="anchor-rule">
            <a:extLst>
              <a:ext uri="{FF2B5EF4-FFF2-40B4-BE49-F238E27FC236}">
                <a16:creationId xmlns:a16="http://schemas.microsoft.com/office/drawing/2014/main" id="{B08FBDB3-72C3-42F0-91C7-556C3F1611E2}"/>
              </a:ext>
            </a:extLst>
          </p:cNvPr>
          <p:cNvSpPr>
            <a:spLocks noGrp="1"/>
          </p:cNvSpPr>
          <p:nvPr/>
        </p:nvSpPr>
        <p:spPr>
          <a:xfrm>
            <a:off x="685800" y="5848350"/>
            <a:ext cx="57150" cy="419100"/>
          </a:xfrm>
          <a:prstGeom prst="rect">
            <a:avLst/>
          </a:prstGeom>
          <a:solidFill>
            <a:srgbClr val="D9A520"/>
          </a:solidFill>
          <a:ln w="0">
            <a:noFill/>
            <a:prstDash val="solid"/>
          </a:ln>
        </p:spPr>
        <p:txBody>
          <a:bodyPr/>
          <a:lstStyle/>
          <a:p>
            <a:endParaRPr lang="en-US"/>
          </a:p>
        </p:txBody>
      </p:sp>
      <p:sp>
        <p:nvSpPr>
          <p:cNvPr id="33" name="speaker-anchor">
            <a:extLst>
              <a:ext uri="{FF2B5EF4-FFF2-40B4-BE49-F238E27FC236}">
                <a16:creationId xmlns:a16="http://schemas.microsoft.com/office/drawing/2014/main" id="{295876ED-4405-43A5-BB45-A1FBB3069D6F}"/>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F7F2E8"/>
                </a:solidFill>
                <a:latin typeface="Calibri"/>
                <a:ea typeface="Calibri"/>
                <a:cs typeface="Calibri"/>
              </a:defRPr>
            </a:pPr>
            <a:r>
              <a:rPr sz="1350" b="1" i="1">
                <a:solidFill>
                  <a:srgbClr val="F7F2E8"/>
                </a:solidFill>
                <a:latin typeface="Calibri"/>
                <a:ea typeface="Calibri"/>
                <a:cs typeface="Calibri"/>
              </a:rPr>
              <a:t>The product had a business plan. The trash got a disposal contract.</a:t>
            </a:r>
          </a:p>
        </p:txBody>
      </p:sp>
      <p:sp>
        <p:nvSpPr>
          <p:cNvPr id="34" name="footer-label">
            <a:extLst>
              <a:ext uri="{FF2B5EF4-FFF2-40B4-BE49-F238E27FC236}">
                <a16:creationId xmlns:a16="http://schemas.microsoft.com/office/drawing/2014/main" id="{EC2CB4CE-C58D-4829-AFD6-FEE6C0EEC861}"/>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A8B3C3"/>
                </a:solidFill>
                <a:latin typeface="Calibri"/>
                <a:ea typeface="Calibri"/>
                <a:cs typeface="Calibri"/>
              </a:defRPr>
            </a:pPr>
            <a:r>
              <a:rPr sz="750" b="1" i="0">
                <a:solidFill>
                  <a:srgbClr val="A8B3C3"/>
                </a:solidFill>
                <a:latin typeface="Calibri"/>
                <a:ea typeface="Calibri"/>
                <a:cs typeface="Calibri"/>
              </a:rPr>
              <a:t>TRASH TALKING WITH STACY</a:t>
            </a:r>
          </a:p>
        </p:txBody>
      </p:sp>
      <p:sp>
        <p:nvSpPr>
          <p:cNvPr id="35" name="footer-number">
            <a:extLst>
              <a:ext uri="{FF2B5EF4-FFF2-40B4-BE49-F238E27FC236}">
                <a16:creationId xmlns:a16="http://schemas.microsoft.com/office/drawing/2014/main" id="{F7A7C46A-A68B-4602-9F38-927EB2CD0611}"/>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A8B3C3"/>
                </a:solidFill>
                <a:latin typeface="Calibri"/>
                <a:ea typeface="Calibri"/>
                <a:cs typeface="Calibri"/>
              </a:defRPr>
            </a:pPr>
            <a:r>
              <a:rPr sz="750" b="1" i="0">
                <a:solidFill>
                  <a:srgbClr val="A8B3C3"/>
                </a:solidFill>
                <a:latin typeface="Calibri"/>
                <a:ea typeface="Calibri"/>
                <a:cs typeface="Calibri"/>
              </a:rPr>
              <a:t>05 / 13</a:t>
            </a:r>
          </a:p>
        </p:txBody>
      </p:sp>
    </p:spTree>
    <p:extLst>
      <p:ext uri="{BB962C8B-B14F-4D97-AF65-F5344CB8AC3E}">
        <p14:creationId xmlns:p14="http://schemas.microsoft.com/office/powerpoint/2010/main" val="1399360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sp>
        <p:nvSpPr>
          <p:cNvPr id="16" name="kicker">
            <a:extLst>
              <a:ext uri="{FF2B5EF4-FFF2-40B4-BE49-F238E27FC236}">
                <a16:creationId xmlns:a16="http://schemas.microsoft.com/office/drawing/2014/main" id="{E502C9F5-0855-4DFD-B069-FE6DA9AC6C38}"/>
              </a:ext>
            </a:extLst>
          </p:cNvPr>
          <p:cNvSpPr>
            <a:spLocks noGrp="1"/>
          </p:cNvSpPr>
          <p:nvPr/>
        </p:nvSpPr>
        <p:spPr>
          <a:xfrm>
            <a:off x="685800" y="438150"/>
            <a:ext cx="4572000" cy="247650"/>
          </a:xfrm>
          <a:prstGeom prst="rect">
            <a:avLst/>
          </a:prstGeom>
          <a:noFill/>
          <a:ln w="0">
            <a:noFill/>
            <a:prstDash val="solid"/>
          </a:ln>
        </p:spPr>
        <p:txBody>
          <a:bodyPr anchor="ctr">
            <a:noAutofit/>
          </a:bodyPr>
          <a:lstStyle/>
          <a:p>
            <a:pPr algn="l">
              <a:buNone/>
              <a:defRPr sz="1125" b="1" i="0">
                <a:solidFill>
                  <a:srgbClr val="D9A520"/>
                </a:solidFill>
                <a:latin typeface="Calibri"/>
                <a:ea typeface="Calibri"/>
                <a:cs typeface="Calibri"/>
              </a:defRPr>
            </a:pPr>
            <a:r>
              <a:rPr sz="1125" b="1" i="0">
                <a:solidFill>
                  <a:srgbClr val="D9A520"/>
                </a:solidFill>
                <a:latin typeface="Calibri"/>
                <a:ea typeface="Calibri"/>
                <a:cs typeface="Calibri"/>
              </a:rPr>
              <a:t>RECOVERY CAPACITY</a:t>
            </a:r>
          </a:p>
        </p:txBody>
      </p:sp>
      <p:sp>
        <p:nvSpPr>
          <p:cNvPr id="2" name="slide-title">
            <a:extLst>
              <a:ext uri="{FF2B5EF4-FFF2-40B4-BE49-F238E27FC236}">
                <a16:creationId xmlns:a16="http://schemas.microsoft.com/office/drawing/2014/main" id="{EBE65A5E-AC2D-4A9E-8FD2-92EE598135E5}"/>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FFFFFF"/>
                </a:solidFill>
                <a:latin typeface="Calibri"/>
                <a:ea typeface="Calibri"/>
                <a:cs typeface="Calibri"/>
              </a:defRPr>
            </a:pPr>
            <a:r>
              <a:rPr sz="2550" b="1" i="0" dirty="0">
                <a:solidFill>
                  <a:srgbClr val="FFFFFF"/>
                </a:solidFill>
                <a:latin typeface="Calibri"/>
                <a:ea typeface="Calibri"/>
                <a:cs typeface="Calibri"/>
              </a:rPr>
              <a:t>A SuperMRF turns mixed flow into qualified feedstock</a:t>
            </a:r>
          </a:p>
        </p:txBody>
      </p:sp>
      <p:sp>
        <p:nvSpPr>
          <p:cNvPr id="3" name="title-rule">
            <a:extLst>
              <a:ext uri="{FF2B5EF4-FFF2-40B4-BE49-F238E27FC236}">
                <a16:creationId xmlns:a16="http://schemas.microsoft.com/office/drawing/2014/main" id="{1C00B443-A3EC-410D-B2EB-FE41E30F77A6}"/>
              </a:ext>
            </a:extLst>
          </p:cNvPr>
          <p:cNvSpPr>
            <a:spLocks noGrp="1"/>
          </p:cNvSpPr>
          <p:nvPr/>
        </p:nvSpPr>
        <p:spPr>
          <a:xfrm>
            <a:off x="685800" y="1438275"/>
            <a:ext cx="10820400" cy="19050"/>
          </a:xfrm>
          <a:prstGeom prst="rect">
            <a:avLst/>
          </a:prstGeom>
          <a:solidFill>
            <a:srgbClr val="D9A520"/>
          </a:solidFill>
          <a:ln w="0">
            <a:noFill/>
            <a:prstDash val="solid"/>
          </a:ln>
        </p:spPr>
        <p:txBody>
          <a:bodyPr/>
          <a:lstStyle/>
          <a:p>
            <a:endParaRPr lang="en-US"/>
          </a:p>
        </p:txBody>
      </p:sp>
      <p:sp>
        <p:nvSpPr>
          <p:cNvPr id="5" name="mrf-image-border">
            <a:extLst>
              <a:ext uri="{FF2B5EF4-FFF2-40B4-BE49-F238E27FC236}">
                <a16:creationId xmlns:a16="http://schemas.microsoft.com/office/drawing/2014/main" id="{341403EC-689C-4984-B3F1-712DDCA8714E}"/>
              </a:ext>
            </a:extLst>
          </p:cNvPr>
          <p:cNvSpPr>
            <a:spLocks noGrp="1"/>
          </p:cNvSpPr>
          <p:nvPr/>
        </p:nvSpPr>
        <p:spPr>
          <a:xfrm>
            <a:off x="4171950" y="1752600"/>
            <a:ext cx="3848100" cy="2724150"/>
          </a:xfrm>
          <a:prstGeom prst="roundRect">
            <a:avLst>
              <a:gd name="adj" fmla="val 5594"/>
            </a:avLst>
          </a:prstGeom>
          <a:noFill/>
          <a:ln w="19050">
            <a:solidFill>
              <a:srgbClr val="D9A520"/>
            </a:solidFill>
            <a:prstDash val="solid"/>
          </a:ln>
        </p:spPr>
        <p:txBody>
          <a:bodyPr/>
          <a:lstStyle/>
          <a:p>
            <a:endParaRPr lang="en-US"/>
          </a:p>
        </p:txBody>
      </p:sp>
      <p:sp>
        <p:nvSpPr>
          <p:cNvPr id="6" name="mixed-flow-title">
            <a:extLst>
              <a:ext uri="{FF2B5EF4-FFF2-40B4-BE49-F238E27FC236}">
                <a16:creationId xmlns:a16="http://schemas.microsoft.com/office/drawing/2014/main" id="{80DEFD4F-21BC-4D5D-AFEE-7DB592D7F17D}"/>
              </a:ext>
            </a:extLst>
          </p:cNvPr>
          <p:cNvSpPr>
            <a:spLocks noGrp="1"/>
          </p:cNvSpPr>
          <p:nvPr/>
        </p:nvSpPr>
        <p:spPr>
          <a:xfrm>
            <a:off x="685800" y="1790700"/>
            <a:ext cx="3048000" cy="361950"/>
          </a:xfrm>
          <a:prstGeom prst="rect">
            <a:avLst/>
          </a:prstGeom>
          <a:noFill/>
          <a:ln w="0">
            <a:noFill/>
            <a:prstDash val="solid"/>
          </a:ln>
        </p:spPr>
        <p:txBody>
          <a:bodyPr anchor="ctr">
            <a:noAutofit/>
          </a:bodyPr>
          <a:lstStyle/>
          <a:p>
            <a:pPr algn="l">
              <a:buNone/>
              <a:defRPr sz="1500" b="1" i="0">
                <a:solidFill>
                  <a:srgbClr val="D9A520"/>
                </a:solidFill>
                <a:latin typeface="Calibri"/>
                <a:ea typeface="Calibri"/>
                <a:cs typeface="Calibri"/>
              </a:defRPr>
            </a:pPr>
            <a:r>
              <a:rPr sz="1500" b="1" i="0">
                <a:solidFill>
                  <a:srgbClr val="D9A520"/>
                </a:solidFill>
                <a:latin typeface="Calibri"/>
                <a:ea typeface="Calibri"/>
                <a:cs typeface="Calibri"/>
              </a:rPr>
              <a:t>MIXED FLOW IN</a:t>
            </a:r>
          </a:p>
        </p:txBody>
      </p:sp>
      <p:sp>
        <p:nvSpPr>
          <p:cNvPr id="7" name="mixed-flow-body">
            <a:extLst>
              <a:ext uri="{FF2B5EF4-FFF2-40B4-BE49-F238E27FC236}">
                <a16:creationId xmlns:a16="http://schemas.microsoft.com/office/drawing/2014/main" id="{6DFCFFE7-527B-44B5-8C22-22206404AEFF}"/>
              </a:ext>
            </a:extLst>
          </p:cNvPr>
          <p:cNvSpPr>
            <a:spLocks noGrp="1"/>
          </p:cNvSpPr>
          <p:nvPr/>
        </p:nvSpPr>
        <p:spPr>
          <a:xfrm>
            <a:off x="685800" y="2305050"/>
            <a:ext cx="3028950" cy="1809750"/>
          </a:xfrm>
          <a:prstGeom prst="rect">
            <a:avLst/>
          </a:prstGeom>
          <a:noFill/>
          <a:ln w="0">
            <a:noFill/>
            <a:prstDash val="solid"/>
          </a:ln>
        </p:spPr>
        <p:txBody>
          <a:bodyPr anchor="t">
            <a:noAutofit/>
          </a:bodyPr>
          <a:lstStyle/>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High volume</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Many material categories</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Contamination + trapped air</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Fragmented hauling</a:t>
            </a:r>
          </a:p>
        </p:txBody>
      </p:sp>
      <p:sp>
        <p:nvSpPr>
          <p:cNvPr id="8" name="qualified-output-title">
            <a:extLst>
              <a:ext uri="{FF2B5EF4-FFF2-40B4-BE49-F238E27FC236}">
                <a16:creationId xmlns:a16="http://schemas.microsoft.com/office/drawing/2014/main" id="{7D055178-D5D6-49E5-B42D-F55D56642317}"/>
              </a:ext>
            </a:extLst>
          </p:cNvPr>
          <p:cNvSpPr>
            <a:spLocks noGrp="1"/>
          </p:cNvSpPr>
          <p:nvPr/>
        </p:nvSpPr>
        <p:spPr>
          <a:xfrm>
            <a:off x="8458200" y="1790700"/>
            <a:ext cx="3048000" cy="361950"/>
          </a:xfrm>
          <a:prstGeom prst="rect">
            <a:avLst/>
          </a:prstGeom>
          <a:noFill/>
          <a:ln w="0">
            <a:noFill/>
            <a:prstDash val="solid"/>
          </a:ln>
        </p:spPr>
        <p:txBody>
          <a:bodyPr anchor="ctr">
            <a:noAutofit/>
          </a:bodyPr>
          <a:lstStyle/>
          <a:p>
            <a:pPr algn="l">
              <a:buNone/>
              <a:defRPr sz="1500" b="1" i="0">
                <a:solidFill>
                  <a:srgbClr val="D9A520"/>
                </a:solidFill>
                <a:latin typeface="Calibri"/>
                <a:ea typeface="Calibri"/>
                <a:cs typeface="Calibri"/>
              </a:defRPr>
            </a:pPr>
            <a:r>
              <a:rPr sz="1500" b="1" i="0">
                <a:solidFill>
                  <a:srgbClr val="D9A520"/>
                </a:solidFill>
                <a:latin typeface="Calibri"/>
                <a:ea typeface="Calibri"/>
                <a:cs typeface="Calibri"/>
              </a:rPr>
              <a:t>QUALIFIED OUTPUT</a:t>
            </a:r>
          </a:p>
        </p:txBody>
      </p:sp>
      <p:sp>
        <p:nvSpPr>
          <p:cNvPr id="9" name="qualified-output-body">
            <a:extLst>
              <a:ext uri="{FF2B5EF4-FFF2-40B4-BE49-F238E27FC236}">
                <a16:creationId xmlns:a16="http://schemas.microsoft.com/office/drawing/2014/main" id="{D45D1922-366D-4FE7-A437-2E113AA9A2CB}"/>
              </a:ext>
            </a:extLst>
          </p:cNvPr>
          <p:cNvSpPr>
            <a:spLocks noGrp="1"/>
          </p:cNvSpPr>
          <p:nvPr/>
        </p:nvSpPr>
        <p:spPr>
          <a:xfrm>
            <a:off x="8458200" y="2305050"/>
            <a:ext cx="3048000" cy="1809750"/>
          </a:xfrm>
          <a:prstGeom prst="rect">
            <a:avLst/>
          </a:prstGeom>
          <a:noFill/>
          <a:ln w="0">
            <a:noFill/>
            <a:prstDash val="solid"/>
          </a:ln>
        </p:spPr>
        <p:txBody>
          <a:bodyPr anchor="t">
            <a:noAutofit/>
          </a:bodyPr>
          <a:lstStyle/>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Separate more streams</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Clean + condition material</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Grade to buyer specifications</a:t>
            </a:r>
          </a:p>
          <a:p>
            <a:pPr algn="l">
              <a:buNone/>
              <a:defRPr sz="1425" b="1" i="0">
                <a:solidFill>
                  <a:srgbClr val="FFFFFF"/>
                </a:solidFill>
                <a:latin typeface="Calibri"/>
                <a:ea typeface="Calibri"/>
                <a:cs typeface="Calibri"/>
              </a:defRPr>
            </a:pPr>
            <a:r>
              <a:rPr sz="1425" b="1" i="0">
                <a:solidFill>
                  <a:srgbClr val="FFFFFF"/>
                </a:solidFill>
                <a:latin typeface="Calibri"/>
                <a:ea typeface="Calibri"/>
                <a:cs typeface="Calibri"/>
              </a:rPr>
              <a:t>Measure commodities + residuals</a:t>
            </a:r>
          </a:p>
        </p:txBody>
      </p:sp>
      <p:sp>
        <p:nvSpPr>
          <p:cNvPr id="10" name="mrf-definition">
            <a:extLst>
              <a:ext uri="{FF2B5EF4-FFF2-40B4-BE49-F238E27FC236}">
                <a16:creationId xmlns:a16="http://schemas.microsoft.com/office/drawing/2014/main" id="{0CF69B6C-E99C-4EED-BB4B-AFE25C066D0B}"/>
              </a:ext>
            </a:extLst>
          </p:cNvPr>
          <p:cNvSpPr>
            <a:spLocks noGrp="1"/>
          </p:cNvSpPr>
          <p:nvPr/>
        </p:nvSpPr>
        <p:spPr>
          <a:xfrm>
            <a:off x="1274885" y="4629150"/>
            <a:ext cx="10820400" cy="838200"/>
          </a:xfrm>
          <a:prstGeom prst="roundRect">
            <a:avLst>
              <a:gd name="adj" fmla="val 13636"/>
            </a:avLst>
          </a:prstGeom>
          <a:solidFill>
            <a:srgbClr val="1A3657"/>
          </a:solidFill>
          <a:ln w="9525">
            <a:solidFill>
              <a:srgbClr val="3A526F"/>
            </a:solidFill>
            <a:prstDash val="solid"/>
          </a:ln>
        </p:spPr>
        <p:txBody>
          <a:bodyPr/>
          <a:lstStyle/>
          <a:p>
            <a:endParaRPr lang="en-US"/>
          </a:p>
        </p:txBody>
      </p:sp>
      <p:sp>
        <p:nvSpPr>
          <p:cNvPr id="11" name="mrf-definition-text">
            <a:extLst>
              <a:ext uri="{FF2B5EF4-FFF2-40B4-BE49-F238E27FC236}">
                <a16:creationId xmlns:a16="http://schemas.microsoft.com/office/drawing/2014/main" id="{40C3CD5F-C24C-4E29-B6B9-1F06E43F71C7}"/>
              </a:ext>
            </a:extLst>
          </p:cNvPr>
          <p:cNvSpPr>
            <a:spLocks noGrp="1"/>
          </p:cNvSpPr>
          <p:nvPr/>
        </p:nvSpPr>
        <p:spPr>
          <a:xfrm>
            <a:off x="990600" y="4791075"/>
            <a:ext cx="10210800" cy="609600"/>
          </a:xfrm>
          <a:prstGeom prst="rect">
            <a:avLst/>
          </a:prstGeom>
          <a:noFill/>
          <a:ln w="0">
            <a:noFill/>
            <a:prstDash val="solid"/>
          </a:ln>
        </p:spPr>
        <p:txBody>
          <a:bodyPr anchor="ctr">
            <a:noAutofit/>
          </a:bodyPr>
          <a:lstStyle/>
          <a:p>
            <a:pPr algn="ctr">
              <a:buNone/>
              <a:defRPr sz="1425" b="1" i="0">
                <a:solidFill>
                  <a:srgbClr val="FFFFFF"/>
                </a:solidFill>
                <a:latin typeface="Calibri"/>
                <a:ea typeface="Calibri"/>
                <a:cs typeface="Calibri"/>
              </a:defRPr>
            </a:pPr>
            <a:r>
              <a:rPr sz="2000" b="1" i="0" dirty="0">
                <a:solidFill>
                  <a:srgbClr val="FFFFFF"/>
                </a:solidFill>
                <a:latin typeface="Calibri"/>
                <a:ea typeface="Calibri"/>
                <a:cs typeface="Calibri"/>
              </a:rPr>
              <a:t>A SuperMRF prepares material for processors and manufacturers. It does not complete the circle by itself</a:t>
            </a:r>
            <a:r>
              <a:rPr lang="en-US" sz="2000" b="1" i="0" dirty="0">
                <a:solidFill>
                  <a:srgbClr val="FFFFFF"/>
                </a:solidFill>
                <a:latin typeface="Calibri"/>
                <a:ea typeface="Calibri"/>
                <a:cs typeface="Calibri"/>
              </a:rPr>
              <a:t>.</a:t>
            </a:r>
            <a:endParaRPr sz="2000" b="1" i="0" dirty="0">
              <a:solidFill>
                <a:srgbClr val="FFFFFF"/>
              </a:solidFill>
              <a:latin typeface="Calibri"/>
              <a:ea typeface="Calibri"/>
              <a:cs typeface="Calibri"/>
            </a:endParaRPr>
          </a:p>
        </p:txBody>
      </p:sp>
      <p:sp>
        <p:nvSpPr>
          <p:cNvPr id="12" name="anchor-rule">
            <a:extLst>
              <a:ext uri="{FF2B5EF4-FFF2-40B4-BE49-F238E27FC236}">
                <a16:creationId xmlns:a16="http://schemas.microsoft.com/office/drawing/2014/main" id="{B7FEB6D5-908D-4AC0-B368-2ED4284F99B0}"/>
              </a:ext>
            </a:extLst>
          </p:cNvPr>
          <p:cNvSpPr>
            <a:spLocks noGrp="1"/>
          </p:cNvSpPr>
          <p:nvPr/>
        </p:nvSpPr>
        <p:spPr>
          <a:xfrm>
            <a:off x="685800" y="5848350"/>
            <a:ext cx="57150" cy="419100"/>
          </a:xfrm>
          <a:prstGeom prst="rect">
            <a:avLst/>
          </a:prstGeom>
          <a:solidFill>
            <a:srgbClr val="D9A520"/>
          </a:solidFill>
          <a:ln w="0">
            <a:noFill/>
            <a:prstDash val="solid"/>
          </a:ln>
        </p:spPr>
        <p:txBody>
          <a:bodyPr/>
          <a:lstStyle/>
          <a:p>
            <a:endParaRPr lang="en-US"/>
          </a:p>
        </p:txBody>
      </p:sp>
      <p:sp>
        <p:nvSpPr>
          <p:cNvPr id="13" name="speaker-anchor">
            <a:extLst>
              <a:ext uri="{FF2B5EF4-FFF2-40B4-BE49-F238E27FC236}">
                <a16:creationId xmlns:a16="http://schemas.microsoft.com/office/drawing/2014/main" id="{798296F1-2F75-4BF3-B2FB-34041C3729A3}"/>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F7F2E8"/>
                </a:solidFill>
                <a:latin typeface="Calibri"/>
                <a:ea typeface="Calibri"/>
                <a:cs typeface="Calibri"/>
              </a:defRPr>
            </a:pPr>
            <a:r>
              <a:rPr sz="2000" b="1" i="1" dirty="0">
                <a:solidFill>
                  <a:srgbClr val="F7F2E8"/>
                </a:solidFill>
                <a:latin typeface="Calibri"/>
                <a:ea typeface="Calibri"/>
                <a:cs typeface="Calibri"/>
              </a:rPr>
              <a:t>The facility prepares the material. Processors, manufacturers and buyers complete the circle.</a:t>
            </a:r>
          </a:p>
        </p:txBody>
      </p:sp>
      <p:sp>
        <p:nvSpPr>
          <p:cNvPr id="14" name="footer-label">
            <a:extLst>
              <a:ext uri="{FF2B5EF4-FFF2-40B4-BE49-F238E27FC236}">
                <a16:creationId xmlns:a16="http://schemas.microsoft.com/office/drawing/2014/main" id="{E683AC14-500A-43A9-9D64-236F6B788FF0}"/>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A8B3C3"/>
                </a:solidFill>
                <a:latin typeface="Calibri"/>
                <a:ea typeface="Calibri"/>
                <a:cs typeface="Calibri"/>
              </a:defRPr>
            </a:pPr>
            <a:r>
              <a:rPr sz="750" b="1" i="0">
                <a:solidFill>
                  <a:srgbClr val="A8B3C3"/>
                </a:solidFill>
                <a:latin typeface="Calibri"/>
                <a:ea typeface="Calibri"/>
                <a:cs typeface="Calibri"/>
              </a:rPr>
              <a:t>TRASH TALKING WITH STACY</a:t>
            </a:r>
          </a:p>
        </p:txBody>
      </p:sp>
      <p:sp>
        <p:nvSpPr>
          <p:cNvPr id="15" name="footer-number">
            <a:extLst>
              <a:ext uri="{FF2B5EF4-FFF2-40B4-BE49-F238E27FC236}">
                <a16:creationId xmlns:a16="http://schemas.microsoft.com/office/drawing/2014/main" id="{9A54F883-E689-4839-8E6F-2FFD00EBCFD9}"/>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A8B3C3"/>
                </a:solidFill>
                <a:latin typeface="Calibri"/>
                <a:ea typeface="Calibri"/>
                <a:cs typeface="Calibri"/>
              </a:defRPr>
            </a:pPr>
            <a:r>
              <a:rPr sz="750" b="1" i="0">
                <a:solidFill>
                  <a:srgbClr val="A8B3C3"/>
                </a:solidFill>
                <a:latin typeface="Calibri"/>
                <a:ea typeface="Calibri"/>
                <a:cs typeface="Calibri"/>
              </a:rPr>
              <a:t>06 / 13</a:t>
            </a:r>
          </a:p>
        </p:txBody>
      </p:sp>
      <p:pic>
        <p:nvPicPr>
          <p:cNvPr id="32" name="Picture 31"/>
          <p:cNvPicPr>
            <a:picLocks noChangeAspect="1"/>
          </p:cNvPicPr>
          <p:nvPr/>
        </p:nvPicPr>
        <p:blipFill>
          <a:blip r:embed="rId3"/>
          <a:srcRect l="4051" r="4051"/>
          <a:stretch>
            <a:fillRect/>
          </a:stretch>
        </p:blipFill>
        <p:spPr>
          <a:xfrm>
            <a:off x="4171950" y="1752600"/>
            <a:ext cx="3848100" cy="2724150"/>
          </a:xfrm>
          <a:prstGeom prst="roundRect">
            <a:avLst>
              <a:gd name="adj" fmla="val 5594"/>
            </a:avLst>
          </a:prstGeom>
        </p:spPr>
      </p:pic>
    </p:spTree>
    <p:extLst>
      <p:ext uri="{BB962C8B-B14F-4D97-AF65-F5344CB8AC3E}">
        <p14:creationId xmlns:p14="http://schemas.microsoft.com/office/powerpoint/2010/main" val="448761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2E8"/>
        </a:solidFill>
        <a:effectLst/>
      </p:bgPr>
    </p:bg>
    <p:spTree>
      <p:nvGrpSpPr>
        <p:cNvPr id="1" name=""/>
        <p:cNvGrpSpPr/>
        <p:nvPr/>
      </p:nvGrpSpPr>
      <p:grpSpPr>
        <a:xfrm>
          <a:off x="0" y="0"/>
          <a:ext cx="0" cy="0"/>
          <a:chOff x="0" y="0"/>
          <a:chExt cx="0" cy="0"/>
        </a:xfrm>
      </p:grpSpPr>
      <p:sp>
        <p:nvSpPr>
          <p:cNvPr id="32" name="kicker">
            <a:extLst>
              <a:ext uri="{FF2B5EF4-FFF2-40B4-BE49-F238E27FC236}">
                <a16:creationId xmlns:a16="http://schemas.microsoft.com/office/drawing/2014/main" id="{2F7692E0-76FD-41C0-8987-066611F33C21}"/>
              </a:ext>
            </a:extLst>
          </p:cNvPr>
          <p:cNvSpPr>
            <a:spLocks noGrp="1"/>
          </p:cNvSpPr>
          <p:nvPr/>
        </p:nvSpPr>
        <p:spPr>
          <a:xfrm>
            <a:off x="685800" y="438150"/>
            <a:ext cx="4572000" cy="247650"/>
          </a:xfrm>
          <a:prstGeom prst="rect">
            <a:avLst/>
          </a:prstGeom>
          <a:noFill/>
          <a:ln w="0">
            <a:noFill/>
            <a:prstDash val="solid"/>
          </a:ln>
        </p:spPr>
        <p:txBody>
          <a:bodyPr anchor="ctr">
            <a:noAutofit/>
          </a:bodyPr>
          <a:lstStyle/>
          <a:p>
            <a:pPr algn="l">
              <a:buNone/>
              <a:defRPr sz="1125" b="1" i="0">
                <a:solidFill>
                  <a:srgbClr val="2D735F"/>
                </a:solidFill>
                <a:latin typeface="Calibri"/>
                <a:ea typeface="Calibri"/>
                <a:cs typeface="Calibri"/>
              </a:defRPr>
            </a:pPr>
            <a:r>
              <a:rPr sz="1125" b="1" i="0">
                <a:solidFill>
                  <a:srgbClr val="2D735F"/>
                </a:solidFill>
                <a:latin typeface="Calibri"/>
                <a:ea typeface="Calibri"/>
                <a:cs typeface="Calibri"/>
              </a:rPr>
              <a:t>FROM SILOS TO SYSTEMS</a:t>
            </a:r>
          </a:p>
        </p:txBody>
      </p:sp>
      <p:sp>
        <p:nvSpPr>
          <p:cNvPr id="2" name="slide-title">
            <a:extLst>
              <a:ext uri="{FF2B5EF4-FFF2-40B4-BE49-F238E27FC236}">
                <a16:creationId xmlns:a16="http://schemas.microsoft.com/office/drawing/2014/main" id="{0F00AD98-E176-4D40-AF4C-EC5CC8B5E6C2}"/>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ctr">
              <a:buNone/>
              <a:defRPr sz="2550" b="1" i="0">
                <a:solidFill>
                  <a:srgbClr val="10233D"/>
                </a:solidFill>
                <a:latin typeface="Calibri"/>
                <a:ea typeface="Calibri"/>
                <a:cs typeface="Calibri"/>
              </a:defRPr>
            </a:pPr>
            <a:r>
              <a:rPr sz="4400" b="1" i="0" dirty="0">
                <a:solidFill>
                  <a:srgbClr val="10233D"/>
                </a:solidFill>
                <a:latin typeface="Calibri"/>
                <a:ea typeface="Calibri"/>
                <a:cs typeface="Calibri"/>
              </a:rPr>
              <a:t>The circular economy is an operating model</a:t>
            </a:r>
          </a:p>
        </p:txBody>
      </p:sp>
      <p:sp>
        <p:nvSpPr>
          <p:cNvPr id="3" name="title-rule">
            <a:extLst>
              <a:ext uri="{FF2B5EF4-FFF2-40B4-BE49-F238E27FC236}">
                <a16:creationId xmlns:a16="http://schemas.microsoft.com/office/drawing/2014/main" id="{C9622A69-C2FF-4CB8-8311-9FEE854A5B44}"/>
              </a:ext>
            </a:extLst>
          </p:cNvPr>
          <p:cNvSpPr>
            <a:spLocks noGrp="1"/>
          </p:cNvSpPr>
          <p:nvPr/>
        </p:nvSpPr>
        <p:spPr>
          <a:xfrm>
            <a:off x="685800" y="1438275"/>
            <a:ext cx="10820400" cy="19050"/>
          </a:xfrm>
          <a:prstGeom prst="rect">
            <a:avLst/>
          </a:prstGeom>
          <a:solidFill>
            <a:srgbClr val="D8D1C4"/>
          </a:solidFill>
          <a:ln w="0">
            <a:noFill/>
            <a:prstDash val="solid"/>
          </a:ln>
        </p:spPr>
        <p:txBody>
          <a:bodyPr/>
          <a:lstStyle/>
          <a:p>
            <a:endParaRPr lang="en-US"/>
          </a:p>
        </p:txBody>
      </p:sp>
      <p:sp>
        <p:nvSpPr>
          <p:cNvPr id="4" name="silo-card-1">
            <a:extLst>
              <a:ext uri="{FF2B5EF4-FFF2-40B4-BE49-F238E27FC236}">
                <a16:creationId xmlns:a16="http://schemas.microsoft.com/office/drawing/2014/main" id="{4B450C7B-0857-49CE-BF58-3A0901E2151D}"/>
              </a:ext>
            </a:extLst>
          </p:cNvPr>
          <p:cNvSpPr>
            <a:spLocks noGrp="1"/>
          </p:cNvSpPr>
          <p:nvPr/>
        </p:nvSpPr>
        <p:spPr>
          <a:xfrm>
            <a:off x="685800" y="1809750"/>
            <a:ext cx="2362200" cy="1123950"/>
          </a:xfrm>
          <a:prstGeom prst="roundRect">
            <a:avLst>
              <a:gd name="adj" fmla="val 6780"/>
            </a:avLst>
          </a:prstGeom>
          <a:solidFill>
            <a:srgbClr val="EEEAE1"/>
          </a:solidFill>
          <a:ln w="9525">
            <a:solidFill>
              <a:srgbClr val="CFC8BA"/>
            </a:solidFill>
            <a:prstDash val="solid"/>
          </a:ln>
        </p:spPr>
        <p:txBody>
          <a:bodyPr/>
          <a:lstStyle/>
          <a:p>
            <a:endParaRPr lang="en-US"/>
          </a:p>
        </p:txBody>
      </p:sp>
      <p:sp>
        <p:nvSpPr>
          <p:cNvPr id="5" name="silo-title-1">
            <a:extLst>
              <a:ext uri="{FF2B5EF4-FFF2-40B4-BE49-F238E27FC236}">
                <a16:creationId xmlns:a16="http://schemas.microsoft.com/office/drawing/2014/main" id="{150B33F0-FBD6-4909-80FA-40B5F0CD1398}"/>
              </a:ext>
            </a:extLst>
          </p:cNvPr>
          <p:cNvSpPr>
            <a:spLocks noGrp="1"/>
          </p:cNvSpPr>
          <p:nvPr/>
        </p:nvSpPr>
        <p:spPr>
          <a:xfrm>
            <a:off x="857250" y="1943100"/>
            <a:ext cx="2019300" cy="495300"/>
          </a:xfrm>
          <a:prstGeom prst="rect">
            <a:avLst/>
          </a:prstGeom>
          <a:noFill/>
          <a:ln w="0">
            <a:noFill/>
            <a:prstDash val="solid"/>
          </a:ln>
        </p:spPr>
        <p:txBody>
          <a:bodyPr anchor="ctr">
            <a:noAutofit/>
          </a:bodyPr>
          <a:lstStyle/>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MATERIAL</a:t>
            </a:r>
          </a:p>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OWNERS</a:t>
            </a:r>
          </a:p>
        </p:txBody>
      </p:sp>
      <p:sp>
        <p:nvSpPr>
          <p:cNvPr id="6" name="silo-problem-1">
            <a:extLst>
              <a:ext uri="{FF2B5EF4-FFF2-40B4-BE49-F238E27FC236}">
                <a16:creationId xmlns:a16="http://schemas.microsoft.com/office/drawing/2014/main" id="{9EECA96A-C2D7-48D4-8E5F-537FE7C57073}"/>
              </a:ext>
            </a:extLst>
          </p:cNvPr>
          <p:cNvSpPr>
            <a:spLocks noGrp="1"/>
          </p:cNvSpPr>
          <p:nvPr/>
        </p:nvSpPr>
        <p:spPr>
          <a:xfrm>
            <a:off x="857250" y="2533650"/>
            <a:ext cx="2019300" cy="247650"/>
          </a:xfrm>
          <a:prstGeom prst="rect">
            <a:avLst/>
          </a:prstGeom>
          <a:noFill/>
          <a:ln w="0">
            <a:noFill/>
            <a:prstDash val="solid"/>
          </a:ln>
        </p:spPr>
        <p:txBody>
          <a:bodyPr anchor="ctr">
            <a:noAutofit/>
          </a:bodyPr>
          <a:lstStyle/>
          <a:p>
            <a:pPr algn="ctr">
              <a:buNone/>
              <a:defRPr sz="975" b="1" i="0">
                <a:solidFill>
                  <a:srgbClr val="C75F3D"/>
                </a:solidFill>
                <a:latin typeface="Calibri"/>
                <a:ea typeface="Calibri"/>
                <a:cs typeface="Calibri"/>
              </a:defRPr>
            </a:pPr>
            <a:r>
              <a:rPr sz="975" b="1" i="0">
                <a:solidFill>
                  <a:srgbClr val="C75F3D"/>
                </a:solidFill>
                <a:latin typeface="Calibri"/>
                <a:ea typeface="Calibri"/>
                <a:cs typeface="Calibri"/>
              </a:rPr>
              <a:t>inconsistent supply</a:t>
            </a:r>
          </a:p>
        </p:txBody>
      </p:sp>
      <p:sp>
        <p:nvSpPr>
          <p:cNvPr id="7" name="silo-gap-1">
            <a:extLst>
              <a:ext uri="{FF2B5EF4-FFF2-40B4-BE49-F238E27FC236}">
                <a16:creationId xmlns:a16="http://schemas.microsoft.com/office/drawing/2014/main" id="{B1BA3749-6FBD-4C3F-85FC-806A1B2C7CCC}"/>
              </a:ext>
            </a:extLst>
          </p:cNvPr>
          <p:cNvSpPr>
            <a:spLocks noGrp="1"/>
          </p:cNvSpPr>
          <p:nvPr/>
        </p:nvSpPr>
        <p:spPr>
          <a:xfrm>
            <a:off x="3067050" y="2171700"/>
            <a:ext cx="285750" cy="361950"/>
          </a:xfrm>
          <a:prstGeom prst="rect">
            <a:avLst/>
          </a:prstGeom>
          <a:noFill/>
          <a:ln w="0">
            <a:noFill/>
            <a:prstDash val="solid"/>
          </a:ln>
        </p:spPr>
        <p:txBody>
          <a:bodyPr anchor="ctr">
            <a:noAutofit/>
          </a:bodyPr>
          <a:lstStyle/>
          <a:p>
            <a:pPr algn="ctr">
              <a:buNone/>
              <a:defRPr sz="1350" b="1" i="0">
                <a:solidFill>
                  <a:srgbClr val="C75F3D"/>
                </a:solidFill>
                <a:latin typeface="Calibri"/>
                <a:ea typeface="Calibri"/>
                <a:cs typeface="Calibri"/>
              </a:defRPr>
            </a:pPr>
            <a:r>
              <a:rPr sz="1350" b="1" i="0">
                <a:solidFill>
                  <a:srgbClr val="C75F3D"/>
                </a:solidFill>
                <a:latin typeface="Calibri"/>
                <a:ea typeface="Calibri"/>
                <a:cs typeface="Calibri"/>
              </a:rPr>
              <a:t>//</a:t>
            </a:r>
          </a:p>
        </p:txBody>
      </p:sp>
      <p:sp>
        <p:nvSpPr>
          <p:cNvPr id="8" name="silo-card-2">
            <a:extLst>
              <a:ext uri="{FF2B5EF4-FFF2-40B4-BE49-F238E27FC236}">
                <a16:creationId xmlns:a16="http://schemas.microsoft.com/office/drawing/2014/main" id="{1C4DF2A2-48DA-41F1-804D-B3D67E0C9C6B}"/>
              </a:ext>
            </a:extLst>
          </p:cNvPr>
          <p:cNvSpPr>
            <a:spLocks noGrp="1"/>
          </p:cNvSpPr>
          <p:nvPr/>
        </p:nvSpPr>
        <p:spPr>
          <a:xfrm>
            <a:off x="3390900" y="1809750"/>
            <a:ext cx="2362200" cy="1123950"/>
          </a:xfrm>
          <a:prstGeom prst="roundRect">
            <a:avLst>
              <a:gd name="adj" fmla="val 6780"/>
            </a:avLst>
          </a:prstGeom>
          <a:solidFill>
            <a:srgbClr val="EEEAE1"/>
          </a:solidFill>
          <a:ln w="9525">
            <a:solidFill>
              <a:srgbClr val="CFC8BA"/>
            </a:solidFill>
            <a:prstDash val="solid"/>
          </a:ln>
        </p:spPr>
        <p:txBody>
          <a:bodyPr/>
          <a:lstStyle/>
          <a:p>
            <a:endParaRPr lang="en-US"/>
          </a:p>
        </p:txBody>
      </p:sp>
      <p:sp>
        <p:nvSpPr>
          <p:cNvPr id="9" name="silo-title-2">
            <a:extLst>
              <a:ext uri="{FF2B5EF4-FFF2-40B4-BE49-F238E27FC236}">
                <a16:creationId xmlns:a16="http://schemas.microsoft.com/office/drawing/2014/main" id="{02B3871F-D074-4D7B-A6EF-707FE3965251}"/>
              </a:ext>
            </a:extLst>
          </p:cNvPr>
          <p:cNvSpPr>
            <a:spLocks noGrp="1"/>
          </p:cNvSpPr>
          <p:nvPr/>
        </p:nvSpPr>
        <p:spPr>
          <a:xfrm>
            <a:off x="3562350" y="1943100"/>
            <a:ext cx="2019300" cy="495300"/>
          </a:xfrm>
          <a:prstGeom prst="rect">
            <a:avLst/>
          </a:prstGeom>
          <a:noFill/>
          <a:ln w="0">
            <a:noFill/>
            <a:prstDash val="solid"/>
          </a:ln>
        </p:spPr>
        <p:txBody>
          <a:bodyPr anchor="ctr">
            <a:noAutofit/>
          </a:bodyPr>
          <a:lstStyle/>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HAULERS</a:t>
            </a:r>
          </a:p>
        </p:txBody>
      </p:sp>
      <p:sp>
        <p:nvSpPr>
          <p:cNvPr id="10" name="silo-problem-2">
            <a:extLst>
              <a:ext uri="{FF2B5EF4-FFF2-40B4-BE49-F238E27FC236}">
                <a16:creationId xmlns:a16="http://schemas.microsoft.com/office/drawing/2014/main" id="{BAC5931E-F267-40EA-A5C4-0A8B49C18F78}"/>
              </a:ext>
            </a:extLst>
          </p:cNvPr>
          <p:cNvSpPr>
            <a:spLocks noGrp="1"/>
          </p:cNvSpPr>
          <p:nvPr/>
        </p:nvSpPr>
        <p:spPr>
          <a:xfrm>
            <a:off x="3562350" y="2533650"/>
            <a:ext cx="2019300" cy="247650"/>
          </a:xfrm>
          <a:prstGeom prst="rect">
            <a:avLst/>
          </a:prstGeom>
          <a:noFill/>
          <a:ln w="0">
            <a:noFill/>
            <a:prstDash val="solid"/>
          </a:ln>
        </p:spPr>
        <p:txBody>
          <a:bodyPr anchor="ctr">
            <a:noAutofit/>
          </a:bodyPr>
          <a:lstStyle/>
          <a:p>
            <a:pPr algn="ctr">
              <a:buNone/>
              <a:defRPr sz="975" b="1" i="0">
                <a:solidFill>
                  <a:srgbClr val="C75F3D"/>
                </a:solidFill>
                <a:latin typeface="Calibri"/>
                <a:ea typeface="Calibri"/>
                <a:cs typeface="Calibri"/>
              </a:defRPr>
            </a:pPr>
            <a:r>
              <a:rPr sz="975" b="1" i="0">
                <a:solidFill>
                  <a:srgbClr val="C75F3D"/>
                </a:solidFill>
                <a:latin typeface="Calibri"/>
                <a:ea typeface="Calibri"/>
                <a:cs typeface="Calibri"/>
              </a:rPr>
              <a:t>excess miles</a:t>
            </a:r>
          </a:p>
        </p:txBody>
      </p:sp>
      <p:sp>
        <p:nvSpPr>
          <p:cNvPr id="11" name="silo-gap-2">
            <a:extLst>
              <a:ext uri="{FF2B5EF4-FFF2-40B4-BE49-F238E27FC236}">
                <a16:creationId xmlns:a16="http://schemas.microsoft.com/office/drawing/2014/main" id="{E64FD927-7E3C-4F45-9B81-94ACE3C81323}"/>
              </a:ext>
            </a:extLst>
          </p:cNvPr>
          <p:cNvSpPr>
            <a:spLocks noGrp="1"/>
          </p:cNvSpPr>
          <p:nvPr/>
        </p:nvSpPr>
        <p:spPr>
          <a:xfrm>
            <a:off x="5772150" y="2171700"/>
            <a:ext cx="285750" cy="361950"/>
          </a:xfrm>
          <a:prstGeom prst="rect">
            <a:avLst/>
          </a:prstGeom>
          <a:noFill/>
          <a:ln w="0">
            <a:noFill/>
            <a:prstDash val="solid"/>
          </a:ln>
        </p:spPr>
        <p:txBody>
          <a:bodyPr anchor="ctr">
            <a:noAutofit/>
          </a:bodyPr>
          <a:lstStyle/>
          <a:p>
            <a:pPr algn="ctr">
              <a:buNone/>
              <a:defRPr sz="1350" b="1" i="0">
                <a:solidFill>
                  <a:srgbClr val="C75F3D"/>
                </a:solidFill>
                <a:latin typeface="Calibri"/>
                <a:ea typeface="Calibri"/>
                <a:cs typeface="Calibri"/>
              </a:defRPr>
            </a:pPr>
            <a:r>
              <a:rPr sz="1350" b="1" i="0">
                <a:solidFill>
                  <a:srgbClr val="C75F3D"/>
                </a:solidFill>
                <a:latin typeface="Calibri"/>
                <a:ea typeface="Calibri"/>
                <a:cs typeface="Calibri"/>
              </a:rPr>
              <a:t>//</a:t>
            </a:r>
          </a:p>
        </p:txBody>
      </p:sp>
      <p:sp>
        <p:nvSpPr>
          <p:cNvPr id="12" name="silo-card-3">
            <a:extLst>
              <a:ext uri="{FF2B5EF4-FFF2-40B4-BE49-F238E27FC236}">
                <a16:creationId xmlns:a16="http://schemas.microsoft.com/office/drawing/2014/main" id="{2AA1CF14-3F46-405B-B094-72F841C2050E}"/>
              </a:ext>
            </a:extLst>
          </p:cNvPr>
          <p:cNvSpPr>
            <a:spLocks noGrp="1"/>
          </p:cNvSpPr>
          <p:nvPr/>
        </p:nvSpPr>
        <p:spPr>
          <a:xfrm>
            <a:off x="6096000" y="1809750"/>
            <a:ext cx="2362200" cy="1123950"/>
          </a:xfrm>
          <a:prstGeom prst="roundRect">
            <a:avLst>
              <a:gd name="adj" fmla="val 6780"/>
            </a:avLst>
          </a:prstGeom>
          <a:solidFill>
            <a:srgbClr val="EEEAE1"/>
          </a:solidFill>
          <a:ln w="9525">
            <a:solidFill>
              <a:srgbClr val="CFC8BA"/>
            </a:solidFill>
            <a:prstDash val="solid"/>
          </a:ln>
        </p:spPr>
        <p:txBody>
          <a:bodyPr/>
          <a:lstStyle/>
          <a:p>
            <a:endParaRPr lang="en-US"/>
          </a:p>
        </p:txBody>
      </p:sp>
      <p:sp>
        <p:nvSpPr>
          <p:cNvPr id="13" name="silo-title-3">
            <a:extLst>
              <a:ext uri="{FF2B5EF4-FFF2-40B4-BE49-F238E27FC236}">
                <a16:creationId xmlns:a16="http://schemas.microsoft.com/office/drawing/2014/main" id="{552CC913-C914-459E-9F9D-82BC80DA8C8E}"/>
              </a:ext>
            </a:extLst>
          </p:cNvPr>
          <p:cNvSpPr>
            <a:spLocks noGrp="1"/>
          </p:cNvSpPr>
          <p:nvPr/>
        </p:nvSpPr>
        <p:spPr>
          <a:xfrm>
            <a:off x="6267450" y="1943100"/>
            <a:ext cx="2019300" cy="495300"/>
          </a:xfrm>
          <a:prstGeom prst="rect">
            <a:avLst/>
          </a:prstGeom>
          <a:noFill/>
          <a:ln w="0">
            <a:noFill/>
            <a:prstDash val="solid"/>
          </a:ln>
        </p:spPr>
        <p:txBody>
          <a:bodyPr anchor="ctr">
            <a:noAutofit/>
          </a:bodyPr>
          <a:lstStyle/>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RECOVERY</a:t>
            </a:r>
          </a:p>
        </p:txBody>
      </p:sp>
      <p:sp>
        <p:nvSpPr>
          <p:cNvPr id="14" name="silo-problem-3">
            <a:extLst>
              <a:ext uri="{FF2B5EF4-FFF2-40B4-BE49-F238E27FC236}">
                <a16:creationId xmlns:a16="http://schemas.microsoft.com/office/drawing/2014/main" id="{0E580045-04BC-4B4D-9BF8-D36750473329}"/>
              </a:ext>
            </a:extLst>
          </p:cNvPr>
          <p:cNvSpPr>
            <a:spLocks noGrp="1"/>
          </p:cNvSpPr>
          <p:nvPr/>
        </p:nvSpPr>
        <p:spPr>
          <a:xfrm>
            <a:off x="6267450" y="2533650"/>
            <a:ext cx="2019300" cy="247650"/>
          </a:xfrm>
          <a:prstGeom prst="rect">
            <a:avLst/>
          </a:prstGeom>
          <a:noFill/>
          <a:ln w="0">
            <a:noFill/>
            <a:prstDash val="solid"/>
          </a:ln>
        </p:spPr>
        <p:txBody>
          <a:bodyPr anchor="ctr">
            <a:noAutofit/>
          </a:bodyPr>
          <a:lstStyle/>
          <a:p>
            <a:pPr algn="ctr">
              <a:buNone/>
              <a:defRPr sz="975" b="1" i="0">
                <a:solidFill>
                  <a:srgbClr val="C75F3D"/>
                </a:solidFill>
                <a:latin typeface="Calibri"/>
                <a:ea typeface="Calibri"/>
                <a:cs typeface="Calibri"/>
              </a:defRPr>
            </a:pPr>
            <a:r>
              <a:rPr sz="975" b="1" i="0">
                <a:solidFill>
                  <a:srgbClr val="C75F3D"/>
                </a:solidFill>
                <a:latin typeface="Calibri"/>
                <a:ea typeface="Calibri"/>
                <a:cs typeface="Calibri"/>
              </a:rPr>
              <a:t>contamination</a:t>
            </a:r>
          </a:p>
        </p:txBody>
      </p:sp>
      <p:sp>
        <p:nvSpPr>
          <p:cNvPr id="15" name="silo-gap-3">
            <a:extLst>
              <a:ext uri="{FF2B5EF4-FFF2-40B4-BE49-F238E27FC236}">
                <a16:creationId xmlns:a16="http://schemas.microsoft.com/office/drawing/2014/main" id="{087E7FC8-A3A2-4A18-A252-3B35039279CF}"/>
              </a:ext>
            </a:extLst>
          </p:cNvPr>
          <p:cNvSpPr>
            <a:spLocks noGrp="1"/>
          </p:cNvSpPr>
          <p:nvPr/>
        </p:nvSpPr>
        <p:spPr>
          <a:xfrm>
            <a:off x="8477250" y="2171700"/>
            <a:ext cx="285750" cy="361950"/>
          </a:xfrm>
          <a:prstGeom prst="rect">
            <a:avLst/>
          </a:prstGeom>
          <a:noFill/>
          <a:ln w="0">
            <a:noFill/>
            <a:prstDash val="solid"/>
          </a:ln>
        </p:spPr>
        <p:txBody>
          <a:bodyPr anchor="ctr">
            <a:noAutofit/>
          </a:bodyPr>
          <a:lstStyle/>
          <a:p>
            <a:pPr algn="ctr">
              <a:buNone/>
              <a:defRPr sz="1350" b="1" i="0">
                <a:solidFill>
                  <a:srgbClr val="C75F3D"/>
                </a:solidFill>
                <a:latin typeface="Calibri"/>
                <a:ea typeface="Calibri"/>
                <a:cs typeface="Calibri"/>
              </a:defRPr>
            </a:pPr>
            <a:r>
              <a:rPr sz="1350" b="1" i="0">
                <a:solidFill>
                  <a:srgbClr val="C75F3D"/>
                </a:solidFill>
                <a:latin typeface="Calibri"/>
                <a:ea typeface="Calibri"/>
                <a:cs typeface="Calibri"/>
              </a:rPr>
              <a:t>//</a:t>
            </a:r>
          </a:p>
        </p:txBody>
      </p:sp>
      <p:sp>
        <p:nvSpPr>
          <p:cNvPr id="16" name="silo-card-4">
            <a:extLst>
              <a:ext uri="{FF2B5EF4-FFF2-40B4-BE49-F238E27FC236}">
                <a16:creationId xmlns:a16="http://schemas.microsoft.com/office/drawing/2014/main" id="{BDFE18F4-6B00-4015-B253-0BA8FBE20665}"/>
              </a:ext>
            </a:extLst>
          </p:cNvPr>
          <p:cNvSpPr>
            <a:spLocks noGrp="1"/>
          </p:cNvSpPr>
          <p:nvPr/>
        </p:nvSpPr>
        <p:spPr>
          <a:xfrm>
            <a:off x="8801100" y="1809750"/>
            <a:ext cx="2362200" cy="1123950"/>
          </a:xfrm>
          <a:prstGeom prst="roundRect">
            <a:avLst>
              <a:gd name="adj" fmla="val 6780"/>
            </a:avLst>
          </a:prstGeom>
          <a:solidFill>
            <a:srgbClr val="EEEAE1"/>
          </a:solidFill>
          <a:ln w="9525">
            <a:solidFill>
              <a:srgbClr val="CFC8BA"/>
            </a:solidFill>
            <a:prstDash val="solid"/>
          </a:ln>
        </p:spPr>
        <p:txBody>
          <a:bodyPr/>
          <a:lstStyle/>
          <a:p>
            <a:endParaRPr lang="en-US"/>
          </a:p>
        </p:txBody>
      </p:sp>
      <p:sp>
        <p:nvSpPr>
          <p:cNvPr id="17" name="silo-title-4">
            <a:extLst>
              <a:ext uri="{FF2B5EF4-FFF2-40B4-BE49-F238E27FC236}">
                <a16:creationId xmlns:a16="http://schemas.microsoft.com/office/drawing/2014/main" id="{2A5E6408-27AD-4970-8E55-50A851BB9B2B}"/>
              </a:ext>
            </a:extLst>
          </p:cNvPr>
          <p:cNvSpPr>
            <a:spLocks noGrp="1"/>
          </p:cNvSpPr>
          <p:nvPr/>
        </p:nvSpPr>
        <p:spPr>
          <a:xfrm>
            <a:off x="8972550" y="1943100"/>
            <a:ext cx="2019300" cy="495300"/>
          </a:xfrm>
          <a:prstGeom prst="rect">
            <a:avLst/>
          </a:prstGeom>
          <a:noFill/>
          <a:ln w="0">
            <a:noFill/>
            <a:prstDash val="solid"/>
          </a:ln>
        </p:spPr>
        <p:txBody>
          <a:bodyPr anchor="ctr">
            <a:noAutofit/>
          </a:bodyPr>
          <a:lstStyle/>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TECHNOLOGY</a:t>
            </a:r>
          </a:p>
          <a:p>
            <a:pPr algn="ctr">
              <a:buNone/>
              <a:defRPr sz="1350" b="1" i="0">
                <a:solidFill>
                  <a:srgbClr val="10233D"/>
                </a:solidFill>
                <a:latin typeface="Calibri"/>
                <a:ea typeface="Calibri"/>
                <a:cs typeface="Calibri"/>
              </a:defRPr>
            </a:pPr>
            <a:r>
              <a:rPr sz="1350" b="1" i="0">
                <a:solidFill>
                  <a:srgbClr val="10233D"/>
                </a:solidFill>
                <a:latin typeface="Calibri"/>
                <a:ea typeface="Calibri"/>
                <a:cs typeface="Calibri"/>
              </a:rPr>
              <a:t>+ CAPITAL</a:t>
            </a:r>
          </a:p>
        </p:txBody>
      </p:sp>
      <p:sp>
        <p:nvSpPr>
          <p:cNvPr id="18" name="silo-problem-4">
            <a:extLst>
              <a:ext uri="{FF2B5EF4-FFF2-40B4-BE49-F238E27FC236}">
                <a16:creationId xmlns:a16="http://schemas.microsoft.com/office/drawing/2014/main" id="{94D29AE5-BFFD-408E-AE73-2C157847FBD6}"/>
              </a:ext>
            </a:extLst>
          </p:cNvPr>
          <p:cNvSpPr>
            <a:spLocks noGrp="1"/>
          </p:cNvSpPr>
          <p:nvPr/>
        </p:nvSpPr>
        <p:spPr>
          <a:xfrm>
            <a:off x="8972550" y="2533650"/>
            <a:ext cx="2019300" cy="247650"/>
          </a:xfrm>
          <a:prstGeom prst="rect">
            <a:avLst/>
          </a:prstGeom>
          <a:noFill/>
          <a:ln w="0">
            <a:noFill/>
            <a:prstDash val="solid"/>
          </a:ln>
        </p:spPr>
        <p:txBody>
          <a:bodyPr anchor="ctr">
            <a:noAutofit/>
          </a:bodyPr>
          <a:lstStyle/>
          <a:p>
            <a:pPr algn="ctr">
              <a:buNone/>
              <a:defRPr sz="975" b="1" i="0">
                <a:solidFill>
                  <a:srgbClr val="C75F3D"/>
                </a:solidFill>
                <a:latin typeface="Calibri"/>
                <a:ea typeface="Calibri"/>
                <a:cs typeface="Calibri"/>
              </a:defRPr>
            </a:pPr>
            <a:r>
              <a:rPr sz="975" b="1" i="0">
                <a:solidFill>
                  <a:srgbClr val="C75F3D"/>
                </a:solidFill>
                <a:latin typeface="Calibri"/>
                <a:ea typeface="Calibri"/>
                <a:cs typeface="Calibri"/>
              </a:rPr>
              <a:t>duplicated investment</a:t>
            </a:r>
          </a:p>
        </p:txBody>
      </p:sp>
      <p:sp>
        <p:nvSpPr>
          <p:cNvPr id="19" name="connect-down-arrow">
            <a:extLst>
              <a:ext uri="{FF2B5EF4-FFF2-40B4-BE49-F238E27FC236}">
                <a16:creationId xmlns:a16="http://schemas.microsoft.com/office/drawing/2014/main" id="{3E8A7B5F-ABD0-4566-89E1-3A96C985FFA5}"/>
              </a:ext>
            </a:extLst>
          </p:cNvPr>
          <p:cNvSpPr>
            <a:spLocks noGrp="1"/>
          </p:cNvSpPr>
          <p:nvPr/>
        </p:nvSpPr>
        <p:spPr>
          <a:xfrm>
            <a:off x="5753100" y="2952750"/>
            <a:ext cx="685800" cy="419100"/>
          </a:xfrm>
          <a:prstGeom prst="rect">
            <a:avLst/>
          </a:prstGeom>
          <a:noFill/>
          <a:ln w="0">
            <a:noFill/>
            <a:prstDash val="solid"/>
          </a:ln>
        </p:spPr>
        <p:txBody>
          <a:bodyPr anchor="ctr">
            <a:noAutofit/>
          </a:bodyPr>
          <a:lstStyle/>
          <a:p>
            <a:pPr algn="ctr">
              <a:buNone/>
              <a:defRPr sz="2100" b="1" i="0">
                <a:solidFill>
                  <a:srgbClr val="D9A520"/>
                </a:solidFill>
                <a:latin typeface="Calibri"/>
                <a:ea typeface="Calibri"/>
                <a:cs typeface="Calibri"/>
              </a:defRPr>
            </a:pPr>
            <a:r>
              <a:rPr sz="2100" b="1" i="0">
                <a:solidFill>
                  <a:srgbClr val="D9A520"/>
                </a:solidFill>
                <a:latin typeface="Calibri"/>
                <a:ea typeface="Calibri"/>
                <a:cs typeface="Calibri"/>
              </a:rPr>
              <a:t>↓</a:t>
            </a:r>
          </a:p>
        </p:txBody>
      </p:sp>
      <p:sp>
        <p:nvSpPr>
          <p:cNvPr id="20" name="connected-system-band">
            <a:extLst>
              <a:ext uri="{FF2B5EF4-FFF2-40B4-BE49-F238E27FC236}">
                <a16:creationId xmlns:a16="http://schemas.microsoft.com/office/drawing/2014/main" id="{BDF05A25-43D8-46D8-A0F6-803DB39973C6}"/>
              </a:ext>
            </a:extLst>
          </p:cNvPr>
          <p:cNvSpPr>
            <a:spLocks noGrp="1"/>
          </p:cNvSpPr>
          <p:nvPr/>
        </p:nvSpPr>
        <p:spPr>
          <a:xfrm>
            <a:off x="647700" y="3324225"/>
            <a:ext cx="10820400" cy="1104900"/>
          </a:xfrm>
          <a:prstGeom prst="roundRect">
            <a:avLst>
              <a:gd name="adj" fmla="val 10345"/>
            </a:avLst>
          </a:prstGeom>
          <a:solidFill>
            <a:srgbClr val="2D735F"/>
          </a:solidFill>
          <a:ln w="9525">
            <a:solidFill>
              <a:srgbClr val="2D735F"/>
            </a:solidFill>
            <a:prstDash val="solid"/>
          </a:ln>
        </p:spPr>
        <p:txBody>
          <a:bodyPr/>
          <a:lstStyle/>
          <a:p>
            <a:endParaRPr lang="en-US"/>
          </a:p>
        </p:txBody>
      </p:sp>
      <p:sp>
        <p:nvSpPr>
          <p:cNvPr id="21" name="connected-system-title">
            <a:extLst>
              <a:ext uri="{FF2B5EF4-FFF2-40B4-BE49-F238E27FC236}">
                <a16:creationId xmlns:a16="http://schemas.microsoft.com/office/drawing/2014/main" id="{4125AFDF-AB18-4F2C-94B4-E38770CD7D45}"/>
              </a:ext>
            </a:extLst>
          </p:cNvPr>
          <p:cNvSpPr>
            <a:spLocks noGrp="1"/>
          </p:cNvSpPr>
          <p:nvPr/>
        </p:nvSpPr>
        <p:spPr>
          <a:xfrm>
            <a:off x="895350" y="3524250"/>
            <a:ext cx="2552700" cy="323850"/>
          </a:xfrm>
          <a:prstGeom prst="rect">
            <a:avLst/>
          </a:prstGeom>
          <a:noFill/>
          <a:ln w="0">
            <a:noFill/>
            <a:prstDash val="solid"/>
          </a:ln>
        </p:spPr>
        <p:txBody>
          <a:bodyPr anchor="ctr">
            <a:noAutofit/>
          </a:bodyPr>
          <a:lstStyle/>
          <a:p>
            <a:pPr algn="l">
              <a:buNone/>
              <a:defRPr sz="1500" b="1" i="0">
                <a:solidFill>
                  <a:srgbClr val="FFFFFF"/>
                </a:solidFill>
                <a:latin typeface="Calibri"/>
                <a:ea typeface="Calibri"/>
                <a:cs typeface="Calibri"/>
              </a:defRPr>
            </a:pPr>
            <a:r>
              <a:rPr sz="1500" b="1" i="0">
                <a:solidFill>
                  <a:srgbClr val="FFFFFF"/>
                </a:solidFill>
                <a:latin typeface="Calibri"/>
                <a:ea typeface="Calibri"/>
                <a:cs typeface="Calibri"/>
              </a:rPr>
              <a:t>ONE CONNECTED SYSTEM</a:t>
            </a:r>
          </a:p>
        </p:txBody>
      </p:sp>
      <p:sp>
        <p:nvSpPr>
          <p:cNvPr id="22" name="connected-system-copy">
            <a:extLst>
              <a:ext uri="{FF2B5EF4-FFF2-40B4-BE49-F238E27FC236}">
                <a16:creationId xmlns:a16="http://schemas.microsoft.com/office/drawing/2014/main" id="{450BAEC1-BBB7-42C1-ACD8-720D55206D81}"/>
              </a:ext>
            </a:extLst>
          </p:cNvPr>
          <p:cNvSpPr>
            <a:spLocks noGrp="1"/>
          </p:cNvSpPr>
          <p:nvPr/>
        </p:nvSpPr>
        <p:spPr>
          <a:xfrm>
            <a:off x="3047999" y="3486150"/>
            <a:ext cx="7845669" cy="419100"/>
          </a:xfrm>
          <a:prstGeom prst="rect">
            <a:avLst/>
          </a:prstGeom>
          <a:noFill/>
          <a:ln w="0">
            <a:noFill/>
            <a:prstDash val="solid"/>
          </a:ln>
        </p:spPr>
        <p:txBody>
          <a:bodyPr anchor="ctr">
            <a:noAutofit/>
          </a:bodyPr>
          <a:lstStyle/>
          <a:p>
            <a:pPr algn="r">
              <a:buNone/>
              <a:defRPr sz="1275" b="1" i="0">
                <a:solidFill>
                  <a:srgbClr val="FFFFFF"/>
                </a:solidFill>
                <a:latin typeface="Calibri"/>
                <a:ea typeface="Calibri"/>
                <a:cs typeface="Calibri"/>
              </a:defRPr>
            </a:pPr>
            <a:r>
              <a:rPr lang="en-US" sz="1400" b="1" i="0" dirty="0">
                <a:solidFill>
                  <a:srgbClr val="FFFFFF"/>
                </a:solidFill>
                <a:latin typeface="Calibri"/>
                <a:ea typeface="Calibri"/>
                <a:cs typeface="Calibri"/>
              </a:rPr>
              <a:t>s</a:t>
            </a:r>
            <a:r>
              <a:rPr sz="1400" b="1" i="0" dirty="0">
                <a:solidFill>
                  <a:srgbClr val="FFFFFF"/>
                </a:solidFill>
                <a:latin typeface="Calibri"/>
                <a:ea typeface="Calibri"/>
                <a:cs typeface="Calibri"/>
              </a:rPr>
              <a:t>hared feedstock  •  shorter routes  •  cleaner</a:t>
            </a:r>
            <a:r>
              <a:rPr lang="en-US" sz="1400" b="1" i="0" dirty="0">
                <a:solidFill>
                  <a:srgbClr val="FFFFFF"/>
                </a:solidFill>
                <a:latin typeface="Calibri"/>
                <a:ea typeface="Calibri"/>
                <a:cs typeface="Calibri"/>
              </a:rPr>
              <a:t> </a:t>
            </a:r>
            <a:r>
              <a:rPr sz="1400" b="1" i="0" dirty="0">
                <a:solidFill>
                  <a:srgbClr val="FFFFFF"/>
                </a:solidFill>
                <a:latin typeface="Calibri"/>
                <a:ea typeface="Calibri"/>
                <a:cs typeface="Calibri"/>
              </a:rPr>
              <a:t>specifications  •  shared infrastructure  •  verified buyers</a:t>
            </a:r>
          </a:p>
        </p:txBody>
      </p:sp>
      <p:sp>
        <p:nvSpPr>
          <p:cNvPr id="23" name="connected-business-model">
            <a:extLst>
              <a:ext uri="{FF2B5EF4-FFF2-40B4-BE49-F238E27FC236}">
                <a16:creationId xmlns:a16="http://schemas.microsoft.com/office/drawing/2014/main" id="{F5C75108-3AE8-4F22-9CF0-83962351F9FE}"/>
              </a:ext>
            </a:extLst>
          </p:cNvPr>
          <p:cNvSpPr>
            <a:spLocks noGrp="1"/>
          </p:cNvSpPr>
          <p:nvPr/>
        </p:nvSpPr>
        <p:spPr>
          <a:xfrm>
            <a:off x="993532" y="4000500"/>
            <a:ext cx="10207868" cy="323850"/>
          </a:xfrm>
          <a:prstGeom prst="rect">
            <a:avLst/>
          </a:prstGeom>
          <a:noFill/>
          <a:ln w="0">
            <a:noFill/>
            <a:prstDash val="solid"/>
          </a:ln>
        </p:spPr>
        <p:txBody>
          <a:bodyPr anchor="ctr">
            <a:noAutofit/>
          </a:bodyPr>
          <a:lstStyle/>
          <a:p>
            <a:pPr algn="ctr">
              <a:buNone/>
              <a:defRPr sz="1050" b="1" i="0">
                <a:solidFill>
                  <a:srgbClr val="D8E8E2"/>
                </a:solidFill>
                <a:latin typeface="Calibri"/>
                <a:ea typeface="Calibri"/>
                <a:cs typeface="Calibri"/>
              </a:defRPr>
            </a:pPr>
            <a:r>
              <a:rPr sz="2000" b="1" i="0" dirty="0">
                <a:solidFill>
                  <a:srgbClr val="D8E8E2"/>
                </a:solidFill>
                <a:latin typeface="Calibri"/>
                <a:ea typeface="Calibri"/>
                <a:cs typeface="Calibri"/>
              </a:rPr>
              <a:t>VALUE MODEL: processing + tipping  •  commodity sales  •  avoided disposal + hauling  •  shared savings</a:t>
            </a:r>
          </a:p>
        </p:txBody>
      </p:sp>
      <p:sp>
        <p:nvSpPr>
          <p:cNvPr id="24" name="system-results-left">
            <a:extLst>
              <a:ext uri="{FF2B5EF4-FFF2-40B4-BE49-F238E27FC236}">
                <a16:creationId xmlns:a16="http://schemas.microsoft.com/office/drawing/2014/main" id="{BD8B80EF-0EE8-4C5C-BEC3-1439AAAD4E6E}"/>
              </a:ext>
            </a:extLst>
          </p:cNvPr>
          <p:cNvSpPr>
            <a:spLocks noGrp="1"/>
          </p:cNvSpPr>
          <p:nvPr/>
        </p:nvSpPr>
        <p:spPr>
          <a:xfrm>
            <a:off x="685800" y="4686300"/>
            <a:ext cx="5238750" cy="838200"/>
          </a:xfrm>
          <a:prstGeom prst="roundRect">
            <a:avLst>
              <a:gd name="adj" fmla="val 9091"/>
            </a:avLst>
          </a:prstGeom>
          <a:solidFill>
            <a:srgbClr val="E8EFEA"/>
          </a:solidFill>
          <a:ln w="9525">
            <a:solidFill>
              <a:srgbClr val="CAD7CF"/>
            </a:solidFill>
            <a:prstDash val="solid"/>
          </a:ln>
        </p:spPr>
        <p:txBody>
          <a:bodyPr/>
          <a:lstStyle/>
          <a:p>
            <a:endParaRPr lang="en-US"/>
          </a:p>
        </p:txBody>
      </p:sp>
      <p:sp>
        <p:nvSpPr>
          <p:cNvPr id="25" name="system-results-left-text">
            <a:extLst>
              <a:ext uri="{FF2B5EF4-FFF2-40B4-BE49-F238E27FC236}">
                <a16:creationId xmlns:a16="http://schemas.microsoft.com/office/drawing/2014/main" id="{FA9D8B42-69C6-4A49-9C0C-C9A86C2DB21E}"/>
              </a:ext>
            </a:extLst>
          </p:cNvPr>
          <p:cNvSpPr>
            <a:spLocks noGrp="1"/>
          </p:cNvSpPr>
          <p:nvPr/>
        </p:nvSpPr>
        <p:spPr>
          <a:xfrm>
            <a:off x="895350" y="4829175"/>
            <a:ext cx="4819650" cy="552450"/>
          </a:xfrm>
          <a:prstGeom prst="rect">
            <a:avLst/>
          </a:prstGeom>
          <a:noFill/>
          <a:ln w="0">
            <a:noFill/>
            <a:prstDash val="solid"/>
          </a:ln>
        </p:spPr>
        <p:txBody>
          <a:bodyPr anchor="ctr">
            <a:noAutofit/>
          </a:bodyPr>
          <a:lstStyle/>
          <a:p>
            <a:pPr algn="ctr">
              <a:buNone/>
              <a:defRPr sz="1125" b="1" i="0">
                <a:solidFill>
                  <a:srgbClr val="10233D"/>
                </a:solidFill>
                <a:latin typeface="Calibri"/>
                <a:ea typeface="Calibri"/>
                <a:cs typeface="Calibri"/>
              </a:defRPr>
            </a:pPr>
            <a:r>
              <a:rPr sz="1125" b="1" i="0">
                <a:solidFill>
                  <a:srgbClr val="10233D"/>
                </a:solidFill>
                <a:latin typeface="Calibri"/>
                <a:ea typeface="Calibri"/>
                <a:cs typeface="Calibri"/>
              </a:rPr>
              <a:t>CONSISTENT FEEDSTOCK  •  LOWER CAPITAL BURDEN</a:t>
            </a:r>
          </a:p>
          <a:p>
            <a:pPr algn="ctr">
              <a:buNone/>
              <a:defRPr sz="1125" b="1" i="0">
                <a:solidFill>
                  <a:srgbClr val="10233D"/>
                </a:solidFill>
                <a:latin typeface="Calibri"/>
                <a:ea typeface="Calibri"/>
                <a:cs typeface="Calibri"/>
              </a:defRPr>
            </a:pPr>
            <a:r>
              <a:rPr sz="1125" b="1" i="0">
                <a:solidFill>
                  <a:srgbClr val="10233D"/>
                </a:solidFill>
                <a:latin typeface="Calibri"/>
                <a:ea typeface="Calibri"/>
                <a:cs typeface="Calibri"/>
              </a:rPr>
              <a:t>MORE VALUE KEPT IN CIRCULATION</a:t>
            </a:r>
          </a:p>
        </p:txBody>
      </p:sp>
      <p:sp>
        <p:nvSpPr>
          <p:cNvPr id="26" name="system-results-right">
            <a:extLst>
              <a:ext uri="{FF2B5EF4-FFF2-40B4-BE49-F238E27FC236}">
                <a16:creationId xmlns:a16="http://schemas.microsoft.com/office/drawing/2014/main" id="{60392D3D-3702-4482-BB0D-D6CF14239B4F}"/>
              </a:ext>
            </a:extLst>
          </p:cNvPr>
          <p:cNvSpPr>
            <a:spLocks noGrp="1"/>
          </p:cNvSpPr>
          <p:nvPr/>
        </p:nvSpPr>
        <p:spPr>
          <a:xfrm>
            <a:off x="6267450" y="4686300"/>
            <a:ext cx="5238750" cy="838200"/>
          </a:xfrm>
          <a:prstGeom prst="roundRect">
            <a:avLst>
              <a:gd name="adj" fmla="val 9091"/>
            </a:avLst>
          </a:prstGeom>
          <a:solidFill>
            <a:srgbClr val="F4E5B0"/>
          </a:solidFill>
          <a:ln w="9525">
            <a:solidFill>
              <a:srgbClr val="E4CC76"/>
            </a:solidFill>
            <a:prstDash val="solid"/>
          </a:ln>
        </p:spPr>
        <p:txBody>
          <a:bodyPr/>
          <a:lstStyle/>
          <a:p>
            <a:endParaRPr lang="en-US"/>
          </a:p>
        </p:txBody>
      </p:sp>
      <p:sp>
        <p:nvSpPr>
          <p:cNvPr id="27" name="system-results-right-text">
            <a:extLst>
              <a:ext uri="{FF2B5EF4-FFF2-40B4-BE49-F238E27FC236}">
                <a16:creationId xmlns:a16="http://schemas.microsoft.com/office/drawing/2014/main" id="{F6A6542D-012F-44FB-925B-5250F86CCEC7}"/>
              </a:ext>
            </a:extLst>
          </p:cNvPr>
          <p:cNvSpPr>
            <a:spLocks noGrp="1"/>
          </p:cNvSpPr>
          <p:nvPr/>
        </p:nvSpPr>
        <p:spPr>
          <a:xfrm>
            <a:off x="6477000" y="4829175"/>
            <a:ext cx="4819650" cy="552450"/>
          </a:xfrm>
          <a:prstGeom prst="rect">
            <a:avLst/>
          </a:prstGeom>
          <a:noFill/>
          <a:ln w="0">
            <a:noFill/>
            <a:prstDash val="solid"/>
          </a:ln>
        </p:spPr>
        <p:txBody>
          <a:bodyPr anchor="ctr">
            <a:noAutofit/>
          </a:bodyPr>
          <a:lstStyle/>
          <a:p>
            <a:pPr algn="ctr">
              <a:buNone/>
              <a:defRPr sz="1125" b="1" i="0">
                <a:solidFill>
                  <a:srgbClr val="10233D"/>
                </a:solidFill>
                <a:latin typeface="Calibri"/>
                <a:ea typeface="Calibri"/>
                <a:cs typeface="Calibri"/>
              </a:defRPr>
            </a:pPr>
            <a:r>
              <a:rPr sz="1125" b="1" i="0" dirty="0">
                <a:solidFill>
                  <a:srgbClr val="10233D"/>
                </a:solidFill>
                <a:latin typeface="Calibri"/>
                <a:ea typeface="Calibri"/>
                <a:cs typeface="Calibri"/>
              </a:rPr>
              <a:t>PUBLIC + PRIVATE PARTNERSHIP</a:t>
            </a:r>
          </a:p>
          <a:p>
            <a:pPr algn="ctr">
              <a:buNone/>
              <a:defRPr sz="1125" b="1" i="0">
                <a:solidFill>
                  <a:srgbClr val="10233D"/>
                </a:solidFill>
                <a:latin typeface="Calibri"/>
                <a:ea typeface="Calibri"/>
                <a:cs typeface="Calibri"/>
              </a:defRPr>
            </a:pPr>
            <a:r>
              <a:rPr sz="1125" b="1" i="0" dirty="0">
                <a:solidFill>
                  <a:srgbClr val="10233D"/>
                </a:solidFill>
                <a:latin typeface="Calibri"/>
                <a:ea typeface="Calibri"/>
                <a:cs typeface="Calibri"/>
              </a:rPr>
              <a:t>SHARED SITE  •  SHARED DATA  •  SHARED ACCOUNTABILITY</a:t>
            </a:r>
          </a:p>
        </p:txBody>
      </p:sp>
      <p:sp>
        <p:nvSpPr>
          <p:cNvPr id="28" name="anchor-rule">
            <a:extLst>
              <a:ext uri="{FF2B5EF4-FFF2-40B4-BE49-F238E27FC236}">
                <a16:creationId xmlns:a16="http://schemas.microsoft.com/office/drawing/2014/main" id="{B636AEF0-90C7-416C-BC09-55A2CA7806C7}"/>
              </a:ext>
            </a:extLst>
          </p:cNvPr>
          <p:cNvSpPr>
            <a:spLocks noGrp="1"/>
          </p:cNvSpPr>
          <p:nvPr/>
        </p:nvSpPr>
        <p:spPr>
          <a:xfrm>
            <a:off x="685800" y="5848350"/>
            <a:ext cx="57150" cy="419100"/>
          </a:xfrm>
          <a:prstGeom prst="rect">
            <a:avLst/>
          </a:prstGeom>
          <a:solidFill>
            <a:srgbClr val="D9A520"/>
          </a:solidFill>
          <a:ln w="0">
            <a:noFill/>
            <a:prstDash val="solid"/>
          </a:ln>
        </p:spPr>
        <p:txBody>
          <a:bodyPr/>
          <a:lstStyle/>
          <a:p>
            <a:endParaRPr lang="en-US"/>
          </a:p>
        </p:txBody>
      </p:sp>
      <p:sp>
        <p:nvSpPr>
          <p:cNvPr id="29" name="speaker-anchor">
            <a:extLst>
              <a:ext uri="{FF2B5EF4-FFF2-40B4-BE49-F238E27FC236}">
                <a16:creationId xmlns:a16="http://schemas.microsoft.com/office/drawing/2014/main" id="{7A15E316-F8AC-42B3-88D1-25353C3E0DBE}"/>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10233D"/>
                </a:solidFill>
                <a:latin typeface="Calibri"/>
                <a:ea typeface="Calibri"/>
                <a:cs typeface="Calibri"/>
              </a:defRPr>
            </a:pPr>
            <a:r>
              <a:rPr sz="1350" b="1" i="1" dirty="0">
                <a:solidFill>
                  <a:srgbClr val="10233D"/>
                </a:solidFill>
                <a:latin typeface="Calibri"/>
                <a:ea typeface="Calibri"/>
                <a:cs typeface="Calibri"/>
              </a:rPr>
              <a:t>Bring the companies to the material. Give every recovered asset a next user.</a:t>
            </a:r>
          </a:p>
        </p:txBody>
      </p:sp>
      <p:sp>
        <p:nvSpPr>
          <p:cNvPr id="30" name="footer-label">
            <a:extLst>
              <a:ext uri="{FF2B5EF4-FFF2-40B4-BE49-F238E27FC236}">
                <a16:creationId xmlns:a16="http://schemas.microsoft.com/office/drawing/2014/main" id="{9115D89B-410D-4CDA-A270-63BF067B4782}"/>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697789"/>
                </a:solidFill>
                <a:latin typeface="Calibri"/>
                <a:ea typeface="Calibri"/>
                <a:cs typeface="Calibri"/>
              </a:defRPr>
            </a:pPr>
            <a:r>
              <a:rPr sz="750" b="1" i="0">
                <a:solidFill>
                  <a:srgbClr val="697789"/>
                </a:solidFill>
                <a:latin typeface="Calibri"/>
                <a:ea typeface="Calibri"/>
                <a:cs typeface="Calibri"/>
              </a:rPr>
              <a:t>TRASH TALKING WITH STACY</a:t>
            </a:r>
          </a:p>
        </p:txBody>
      </p:sp>
      <p:sp>
        <p:nvSpPr>
          <p:cNvPr id="31" name="footer-number">
            <a:extLst>
              <a:ext uri="{FF2B5EF4-FFF2-40B4-BE49-F238E27FC236}">
                <a16:creationId xmlns:a16="http://schemas.microsoft.com/office/drawing/2014/main" id="{6615B6AF-F062-40BD-A931-24B4BDAEEDD5}"/>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697789"/>
                </a:solidFill>
                <a:latin typeface="Calibri"/>
                <a:ea typeface="Calibri"/>
                <a:cs typeface="Calibri"/>
              </a:defRPr>
            </a:pPr>
            <a:r>
              <a:rPr sz="750" b="1" i="0">
                <a:solidFill>
                  <a:srgbClr val="697789"/>
                </a:solidFill>
                <a:latin typeface="Calibri"/>
                <a:ea typeface="Calibri"/>
                <a:cs typeface="Calibri"/>
              </a:rPr>
              <a:t>09 / 13</a:t>
            </a:r>
          </a:p>
        </p:txBody>
      </p:sp>
    </p:spTree>
    <p:extLst>
      <p:ext uri="{BB962C8B-B14F-4D97-AF65-F5344CB8AC3E}">
        <p14:creationId xmlns:p14="http://schemas.microsoft.com/office/powerpoint/2010/main" val="1845053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2E8"/>
        </a:solidFill>
        <a:effectLst/>
      </p:bgPr>
    </p:bg>
    <p:spTree>
      <p:nvGrpSpPr>
        <p:cNvPr id="1" name=""/>
        <p:cNvGrpSpPr/>
        <p:nvPr/>
      </p:nvGrpSpPr>
      <p:grpSpPr>
        <a:xfrm>
          <a:off x="0" y="0"/>
          <a:ext cx="0" cy="0"/>
          <a:chOff x="0" y="0"/>
          <a:chExt cx="0" cy="0"/>
        </a:xfrm>
      </p:grpSpPr>
      <p:sp>
        <p:nvSpPr>
          <p:cNvPr id="27" name="kicker">
            <a:extLst>
              <a:ext uri="{FF2B5EF4-FFF2-40B4-BE49-F238E27FC236}">
                <a16:creationId xmlns:a16="http://schemas.microsoft.com/office/drawing/2014/main" id="{4D6F443D-4D3A-4290-94AF-2E898531E7D5}"/>
              </a:ext>
            </a:extLst>
          </p:cNvPr>
          <p:cNvSpPr>
            <a:spLocks noGrp="1"/>
          </p:cNvSpPr>
          <p:nvPr/>
        </p:nvSpPr>
        <p:spPr>
          <a:xfrm>
            <a:off x="685800" y="438150"/>
            <a:ext cx="4572000" cy="247650"/>
          </a:xfrm>
          <a:prstGeom prst="rect">
            <a:avLst/>
          </a:prstGeom>
          <a:noFill/>
          <a:ln w="0">
            <a:noFill/>
            <a:prstDash val="solid"/>
          </a:ln>
        </p:spPr>
        <p:txBody>
          <a:bodyPr anchor="ctr">
            <a:noAutofit/>
          </a:bodyPr>
          <a:lstStyle/>
          <a:p>
            <a:pPr algn="l">
              <a:buNone/>
              <a:defRPr sz="1125" b="1" i="0">
                <a:solidFill>
                  <a:srgbClr val="2D735F"/>
                </a:solidFill>
                <a:latin typeface="Calibri"/>
                <a:ea typeface="Calibri"/>
                <a:cs typeface="Calibri"/>
              </a:defRPr>
            </a:pPr>
            <a:r>
              <a:rPr sz="1125" b="1" i="0">
                <a:solidFill>
                  <a:srgbClr val="2D735F"/>
                </a:solidFill>
                <a:latin typeface="Calibri"/>
                <a:ea typeface="Calibri"/>
                <a:cs typeface="Calibri"/>
              </a:rPr>
              <a:t>THE GREEN INDUSTRIAL HUB</a:t>
            </a:r>
          </a:p>
        </p:txBody>
      </p:sp>
      <p:sp>
        <p:nvSpPr>
          <p:cNvPr id="2" name="slide-title">
            <a:extLst>
              <a:ext uri="{FF2B5EF4-FFF2-40B4-BE49-F238E27FC236}">
                <a16:creationId xmlns:a16="http://schemas.microsoft.com/office/drawing/2014/main" id="{4DE66CB5-1638-4D7A-A54F-968CFEC1B9D2}"/>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10233D"/>
                </a:solidFill>
                <a:latin typeface="Calibri"/>
                <a:ea typeface="Calibri"/>
                <a:cs typeface="Calibri"/>
              </a:defRPr>
            </a:pPr>
            <a:r>
              <a:rPr sz="2550" b="1" i="0" dirty="0">
                <a:solidFill>
                  <a:srgbClr val="10233D"/>
                </a:solidFill>
                <a:latin typeface="Calibri"/>
                <a:ea typeface="Calibri"/>
                <a:cs typeface="Calibri"/>
              </a:rPr>
              <a:t>Three conditions let green technology compan</a:t>
            </a:r>
            <a:r>
              <a:rPr lang="en-US" sz="2550" b="1" i="0" dirty="0">
                <a:solidFill>
                  <a:srgbClr val="10233D"/>
                </a:solidFill>
                <a:latin typeface="Calibri"/>
                <a:ea typeface="Calibri"/>
                <a:cs typeface="Calibri"/>
              </a:rPr>
              <a:t>y’s</a:t>
            </a:r>
            <a:r>
              <a:rPr sz="2550" b="1" i="0" dirty="0">
                <a:solidFill>
                  <a:srgbClr val="10233D"/>
                </a:solidFill>
                <a:latin typeface="Calibri"/>
                <a:ea typeface="Calibri"/>
                <a:cs typeface="Calibri"/>
              </a:rPr>
              <a:t> scale</a:t>
            </a:r>
          </a:p>
        </p:txBody>
      </p:sp>
      <p:sp>
        <p:nvSpPr>
          <p:cNvPr id="3" name="title-rule">
            <a:extLst>
              <a:ext uri="{FF2B5EF4-FFF2-40B4-BE49-F238E27FC236}">
                <a16:creationId xmlns:a16="http://schemas.microsoft.com/office/drawing/2014/main" id="{A583FF28-E48B-4F38-86E1-9C3B468A9841}"/>
              </a:ext>
            </a:extLst>
          </p:cNvPr>
          <p:cNvSpPr>
            <a:spLocks noGrp="1"/>
          </p:cNvSpPr>
          <p:nvPr/>
        </p:nvSpPr>
        <p:spPr>
          <a:xfrm>
            <a:off x="685800" y="1438275"/>
            <a:ext cx="10820400" cy="19050"/>
          </a:xfrm>
          <a:prstGeom prst="rect">
            <a:avLst/>
          </a:prstGeom>
          <a:solidFill>
            <a:srgbClr val="D8D1C4"/>
          </a:solidFill>
          <a:ln w="0">
            <a:noFill/>
            <a:prstDash val="solid"/>
          </a:ln>
        </p:spPr>
        <p:txBody>
          <a:bodyPr/>
          <a:lstStyle/>
          <a:p>
            <a:endParaRPr lang="en-US"/>
          </a:p>
        </p:txBody>
      </p:sp>
      <p:pic>
        <p:nvPicPr>
          <p:cNvPr id="32" name="Picture 31"/>
          <p:cNvPicPr>
            <a:picLocks noChangeAspect="1"/>
          </p:cNvPicPr>
          <p:nvPr/>
        </p:nvPicPr>
        <p:blipFill>
          <a:blip r:embed="rId3"/>
          <a:srcRect t="25156" b="25156"/>
          <a:stretch>
            <a:fillRect/>
          </a:stretch>
        </p:blipFill>
        <p:spPr>
          <a:xfrm>
            <a:off x="0" y="1581150"/>
            <a:ext cx="12192000" cy="4038600"/>
          </a:xfrm>
          <a:prstGeom prst="rect">
            <a:avLst/>
          </a:prstGeom>
        </p:spPr>
      </p:pic>
      <p:sp>
        <p:nvSpPr>
          <p:cNvPr id="5" name="hub-photo-wash">
            <a:extLst>
              <a:ext uri="{FF2B5EF4-FFF2-40B4-BE49-F238E27FC236}">
                <a16:creationId xmlns:a16="http://schemas.microsoft.com/office/drawing/2014/main" id="{B610CBCE-C507-47DE-A61E-A096028A9752}"/>
              </a:ext>
            </a:extLst>
          </p:cNvPr>
          <p:cNvSpPr>
            <a:spLocks noGrp="1"/>
          </p:cNvSpPr>
          <p:nvPr/>
        </p:nvSpPr>
        <p:spPr>
          <a:xfrm>
            <a:off x="0" y="1581150"/>
            <a:ext cx="12192000" cy="4038600"/>
          </a:xfrm>
          <a:prstGeom prst="rect">
            <a:avLst/>
          </a:prstGeom>
          <a:solidFill>
            <a:srgbClr val="F7F2E8">
              <a:alpha val="58000"/>
            </a:srgbClr>
          </a:solidFill>
          <a:ln w="0">
            <a:noFill/>
            <a:prstDash val="solid"/>
          </a:ln>
        </p:spPr>
        <p:txBody>
          <a:bodyPr/>
          <a:lstStyle/>
          <a:p>
            <a:endParaRPr lang="en-US"/>
          </a:p>
        </p:txBody>
      </p:sp>
      <p:sp>
        <p:nvSpPr>
          <p:cNvPr id="6" name="hub-key-card-1">
            <a:extLst>
              <a:ext uri="{FF2B5EF4-FFF2-40B4-BE49-F238E27FC236}">
                <a16:creationId xmlns:a16="http://schemas.microsoft.com/office/drawing/2014/main" id="{6D96D075-168E-4463-83FE-F99490A4EB56}"/>
              </a:ext>
            </a:extLst>
          </p:cNvPr>
          <p:cNvSpPr>
            <a:spLocks noGrp="1"/>
          </p:cNvSpPr>
          <p:nvPr/>
        </p:nvSpPr>
        <p:spPr>
          <a:xfrm>
            <a:off x="685800" y="1866900"/>
            <a:ext cx="3429000" cy="1657350"/>
          </a:xfrm>
          <a:prstGeom prst="roundRect">
            <a:avLst>
              <a:gd name="adj" fmla="val 6897"/>
            </a:avLst>
          </a:prstGeom>
          <a:solidFill>
            <a:srgbClr val="F7F2E8">
              <a:alpha val="94000"/>
            </a:srgbClr>
          </a:solidFill>
          <a:ln w="19050">
            <a:solidFill>
              <a:srgbClr val="D9A520"/>
            </a:solidFill>
            <a:prstDash val="solid"/>
          </a:ln>
        </p:spPr>
        <p:txBody>
          <a:bodyPr/>
          <a:lstStyle/>
          <a:p>
            <a:endParaRPr lang="en-US"/>
          </a:p>
        </p:txBody>
      </p:sp>
      <p:sp>
        <p:nvSpPr>
          <p:cNvPr id="7" name="hub-key-number-1">
            <a:extLst>
              <a:ext uri="{FF2B5EF4-FFF2-40B4-BE49-F238E27FC236}">
                <a16:creationId xmlns:a16="http://schemas.microsoft.com/office/drawing/2014/main" id="{E6EE0DA9-0311-4AAF-9E91-258F0DCE02A4}"/>
              </a:ext>
            </a:extLst>
          </p:cNvPr>
          <p:cNvSpPr>
            <a:spLocks noGrp="1"/>
          </p:cNvSpPr>
          <p:nvPr/>
        </p:nvSpPr>
        <p:spPr>
          <a:xfrm>
            <a:off x="876300" y="1981200"/>
            <a:ext cx="323850" cy="304800"/>
          </a:xfrm>
          <a:prstGeom prst="rect">
            <a:avLst/>
          </a:prstGeom>
          <a:noFill/>
          <a:ln w="0">
            <a:noFill/>
            <a:prstDash val="solid"/>
          </a:ln>
        </p:spPr>
        <p:txBody>
          <a:bodyPr anchor="ctr">
            <a:noAutofit/>
          </a:bodyPr>
          <a:lstStyle/>
          <a:p>
            <a:pPr algn="l">
              <a:buNone/>
              <a:defRPr sz="1350" b="1" i="0">
                <a:solidFill>
                  <a:srgbClr val="2D735F"/>
                </a:solidFill>
                <a:latin typeface="Calibri"/>
                <a:ea typeface="Calibri"/>
                <a:cs typeface="Calibri"/>
              </a:defRPr>
            </a:pPr>
            <a:r>
              <a:rPr sz="1350" b="1" i="0">
                <a:solidFill>
                  <a:srgbClr val="2D735F"/>
                </a:solidFill>
                <a:latin typeface="Calibri"/>
                <a:ea typeface="Calibri"/>
                <a:cs typeface="Calibri"/>
              </a:rPr>
              <a:t>1</a:t>
            </a:r>
          </a:p>
        </p:txBody>
      </p:sp>
      <p:sp>
        <p:nvSpPr>
          <p:cNvPr id="8" name="hub-key-title-1">
            <a:extLst>
              <a:ext uri="{FF2B5EF4-FFF2-40B4-BE49-F238E27FC236}">
                <a16:creationId xmlns:a16="http://schemas.microsoft.com/office/drawing/2014/main" id="{2B9C417C-2E91-4ADA-9322-B34B69201D08}"/>
              </a:ext>
            </a:extLst>
          </p:cNvPr>
          <p:cNvSpPr>
            <a:spLocks noGrp="1"/>
          </p:cNvSpPr>
          <p:nvPr/>
        </p:nvSpPr>
        <p:spPr>
          <a:xfrm>
            <a:off x="1162050" y="2019300"/>
            <a:ext cx="2743200" cy="304800"/>
          </a:xfrm>
          <a:prstGeom prst="rect">
            <a:avLst/>
          </a:prstGeom>
          <a:noFill/>
          <a:ln w="0">
            <a:noFill/>
            <a:prstDash val="solid"/>
          </a:ln>
        </p:spPr>
        <p:txBody>
          <a:bodyPr anchor="ctr">
            <a:noAutofit/>
          </a:bodyPr>
          <a:lstStyle/>
          <a:p>
            <a:pPr algn="ctr">
              <a:buNone/>
              <a:defRPr sz="1275" b="1" i="0">
                <a:solidFill>
                  <a:srgbClr val="10233D"/>
                </a:solidFill>
                <a:latin typeface="Calibri"/>
                <a:ea typeface="Calibri"/>
                <a:cs typeface="Calibri"/>
              </a:defRPr>
            </a:pPr>
            <a:r>
              <a:rPr sz="1275" b="1" i="0">
                <a:solidFill>
                  <a:srgbClr val="10233D"/>
                </a:solidFill>
                <a:latin typeface="Calibri"/>
                <a:ea typeface="Calibri"/>
                <a:cs typeface="Calibri"/>
              </a:rPr>
              <a:t>CONSISTENT FEEDSTOCK</a:t>
            </a:r>
          </a:p>
        </p:txBody>
      </p:sp>
      <p:sp>
        <p:nvSpPr>
          <p:cNvPr id="9" name="hub-key-body-1">
            <a:extLst>
              <a:ext uri="{FF2B5EF4-FFF2-40B4-BE49-F238E27FC236}">
                <a16:creationId xmlns:a16="http://schemas.microsoft.com/office/drawing/2014/main" id="{78D1FD40-92A5-472B-95D5-06E2BA4C1E13}"/>
              </a:ext>
            </a:extLst>
          </p:cNvPr>
          <p:cNvSpPr>
            <a:spLocks noGrp="1"/>
          </p:cNvSpPr>
          <p:nvPr/>
        </p:nvSpPr>
        <p:spPr>
          <a:xfrm>
            <a:off x="914400" y="2514600"/>
            <a:ext cx="2971800" cy="742950"/>
          </a:xfrm>
          <a:prstGeom prst="rect">
            <a:avLst/>
          </a:prstGeom>
          <a:noFill/>
          <a:ln w="0">
            <a:noFill/>
            <a:prstDash val="solid"/>
          </a:ln>
        </p:spPr>
        <p:txBody>
          <a:bodyPr anchor="t">
            <a:noAutofit/>
          </a:bodyPr>
          <a:lstStyle/>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Reliable volume, quality</a:t>
            </a:r>
          </a:p>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and long-term supply</a:t>
            </a:r>
          </a:p>
        </p:txBody>
      </p:sp>
      <p:sp>
        <p:nvSpPr>
          <p:cNvPr id="10" name="hub-key-card-2">
            <a:extLst>
              <a:ext uri="{FF2B5EF4-FFF2-40B4-BE49-F238E27FC236}">
                <a16:creationId xmlns:a16="http://schemas.microsoft.com/office/drawing/2014/main" id="{6D61A592-FD80-4524-BF9B-36CB88559B9F}"/>
              </a:ext>
            </a:extLst>
          </p:cNvPr>
          <p:cNvSpPr>
            <a:spLocks noGrp="1"/>
          </p:cNvSpPr>
          <p:nvPr/>
        </p:nvSpPr>
        <p:spPr>
          <a:xfrm>
            <a:off x="4381500" y="1866900"/>
            <a:ext cx="3429000" cy="1657350"/>
          </a:xfrm>
          <a:prstGeom prst="roundRect">
            <a:avLst>
              <a:gd name="adj" fmla="val 6897"/>
            </a:avLst>
          </a:prstGeom>
          <a:solidFill>
            <a:srgbClr val="F7F2E8">
              <a:alpha val="94000"/>
            </a:srgbClr>
          </a:solidFill>
          <a:ln w="19050">
            <a:solidFill>
              <a:srgbClr val="D9A520"/>
            </a:solidFill>
            <a:prstDash val="solid"/>
          </a:ln>
        </p:spPr>
        <p:txBody>
          <a:bodyPr/>
          <a:lstStyle/>
          <a:p>
            <a:endParaRPr lang="en-US"/>
          </a:p>
        </p:txBody>
      </p:sp>
      <p:sp>
        <p:nvSpPr>
          <p:cNvPr id="11" name="hub-key-number-2">
            <a:extLst>
              <a:ext uri="{FF2B5EF4-FFF2-40B4-BE49-F238E27FC236}">
                <a16:creationId xmlns:a16="http://schemas.microsoft.com/office/drawing/2014/main" id="{5E27CB50-B94D-4484-B674-C40C2FCDB4B0}"/>
              </a:ext>
            </a:extLst>
          </p:cNvPr>
          <p:cNvSpPr>
            <a:spLocks noGrp="1"/>
          </p:cNvSpPr>
          <p:nvPr/>
        </p:nvSpPr>
        <p:spPr>
          <a:xfrm>
            <a:off x="4572000" y="1981200"/>
            <a:ext cx="323850" cy="304800"/>
          </a:xfrm>
          <a:prstGeom prst="rect">
            <a:avLst/>
          </a:prstGeom>
          <a:noFill/>
          <a:ln w="0">
            <a:noFill/>
            <a:prstDash val="solid"/>
          </a:ln>
        </p:spPr>
        <p:txBody>
          <a:bodyPr anchor="ctr">
            <a:noAutofit/>
          </a:bodyPr>
          <a:lstStyle/>
          <a:p>
            <a:pPr algn="l">
              <a:buNone/>
              <a:defRPr sz="1350" b="1" i="0">
                <a:solidFill>
                  <a:srgbClr val="2D735F"/>
                </a:solidFill>
                <a:latin typeface="Calibri"/>
                <a:ea typeface="Calibri"/>
                <a:cs typeface="Calibri"/>
              </a:defRPr>
            </a:pPr>
            <a:r>
              <a:rPr sz="1350" b="1" i="0">
                <a:solidFill>
                  <a:srgbClr val="2D735F"/>
                </a:solidFill>
                <a:latin typeface="Calibri"/>
                <a:ea typeface="Calibri"/>
                <a:cs typeface="Calibri"/>
              </a:rPr>
              <a:t>2</a:t>
            </a:r>
          </a:p>
        </p:txBody>
      </p:sp>
      <p:sp>
        <p:nvSpPr>
          <p:cNvPr id="12" name="hub-key-title-2">
            <a:extLst>
              <a:ext uri="{FF2B5EF4-FFF2-40B4-BE49-F238E27FC236}">
                <a16:creationId xmlns:a16="http://schemas.microsoft.com/office/drawing/2014/main" id="{8FD70A76-2B93-4652-AB1F-3D4E6518FA36}"/>
              </a:ext>
            </a:extLst>
          </p:cNvPr>
          <p:cNvSpPr>
            <a:spLocks noGrp="1"/>
          </p:cNvSpPr>
          <p:nvPr/>
        </p:nvSpPr>
        <p:spPr>
          <a:xfrm>
            <a:off x="4857750" y="2019300"/>
            <a:ext cx="2743200" cy="304800"/>
          </a:xfrm>
          <a:prstGeom prst="rect">
            <a:avLst/>
          </a:prstGeom>
          <a:noFill/>
          <a:ln w="0">
            <a:noFill/>
            <a:prstDash val="solid"/>
          </a:ln>
        </p:spPr>
        <p:txBody>
          <a:bodyPr anchor="ctr">
            <a:noAutofit/>
          </a:bodyPr>
          <a:lstStyle/>
          <a:p>
            <a:pPr algn="ctr">
              <a:buNone/>
              <a:defRPr sz="1275" b="1" i="0">
                <a:solidFill>
                  <a:srgbClr val="10233D"/>
                </a:solidFill>
                <a:latin typeface="Calibri"/>
                <a:ea typeface="Calibri"/>
                <a:cs typeface="Calibri"/>
              </a:defRPr>
            </a:pPr>
            <a:r>
              <a:rPr sz="1275" b="1" i="0">
                <a:solidFill>
                  <a:srgbClr val="10233D"/>
                </a:solidFill>
                <a:latin typeface="Calibri"/>
                <a:ea typeface="Calibri"/>
                <a:cs typeface="Calibri"/>
              </a:rPr>
              <a:t>LOWER HAULING COST</a:t>
            </a:r>
          </a:p>
        </p:txBody>
      </p:sp>
      <p:sp>
        <p:nvSpPr>
          <p:cNvPr id="13" name="hub-key-body-2">
            <a:extLst>
              <a:ext uri="{FF2B5EF4-FFF2-40B4-BE49-F238E27FC236}">
                <a16:creationId xmlns:a16="http://schemas.microsoft.com/office/drawing/2014/main" id="{4ED407B6-4865-4F78-B096-D8F8A1A53366}"/>
              </a:ext>
            </a:extLst>
          </p:cNvPr>
          <p:cNvSpPr>
            <a:spLocks noGrp="1"/>
          </p:cNvSpPr>
          <p:nvPr/>
        </p:nvSpPr>
        <p:spPr>
          <a:xfrm>
            <a:off x="4610100" y="2514600"/>
            <a:ext cx="2971800" cy="742950"/>
          </a:xfrm>
          <a:prstGeom prst="rect">
            <a:avLst/>
          </a:prstGeom>
          <a:noFill/>
          <a:ln w="0">
            <a:noFill/>
            <a:prstDash val="solid"/>
          </a:ln>
        </p:spPr>
        <p:txBody>
          <a:bodyPr anchor="t">
            <a:noAutofit/>
          </a:bodyPr>
          <a:lstStyle/>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Bring companies to material;</a:t>
            </a:r>
          </a:p>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stop moving low-value volume</a:t>
            </a:r>
          </a:p>
        </p:txBody>
      </p:sp>
      <p:sp>
        <p:nvSpPr>
          <p:cNvPr id="14" name="hub-key-card-3">
            <a:extLst>
              <a:ext uri="{FF2B5EF4-FFF2-40B4-BE49-F238E27FC236}">
                <a16:creationId xmlns:a16="http://schemas.microsoft.com/office/drawing/2014/main" id="{47DDCA66-7AD2-4BDD-ACF0-269C1D28AC43}"/>
              </a:ext>
            </a:extLst>
          </p:cNvPr>
          <p:cNvSpPr>
            <a:spLocks noGrp="1"/>
          </p:cNvSpPr>
          <p:nvPr/>
        </p:nvSpPr>
        <p:spPr>
          <a:xfrm>
            <a:off x="8077200" y="1866900"/>
            <a:ext cx="3429000" cy="1657350"/>
          </a:xfrm>
          <a:prstGeom prst="roundRect">
            <a:avLst>
              <a:gd name="adj" fmla="val 6897"/>
            </a:avLst>
          </a:prstGeom>
          <a:solidFill>
            <a:srgbClr val="F7F2E8">
              <a:alpha val="94000"/>
            </a:srgbClr>
          </a:solidFill>
          <a:ln w="19050">
            <a:solidFill>
              <a:srgbClr val="2D735F"/>
            </a:solidFill>
            <a:prstDash val="solid"/>
          </a:ln>
        </p:spPr>
        <p:txBody>
          <a:bodyPr/>
          <a:lstStyle/>
          <a:p>
            <a:endParaRPr lang="en-US"/>
          </a:p>
        </p:txBody>
      </p:sp>
      <p:sp>
        <p:nvSpPr>
          <p:cNvPr id="15" name="hub-key-number-3">
            <a:extLst>
              <a:ext uri="{FF2B5EF4-FFF2-40B4-BE49-F238E27FC236}">
                <a16:creationId xmlns:a16="http://schemas.microsoft.com/office/drawing/2014/main" id="{55EED62C-CDAB-479A-BDB8-205551071C58}"/>
              </a:ext>
            </a:extLst>
          </p:cNvPr>
          <p:cNvSpPr>
            <a:spLocks noGrp="1"/>
          </p:cNvSpPr>
          <p:nvPr/>
        </p:nvSpPr>
        <p:spPr>
          <a:xfrm>
            <a:off x="8267700" y="1981200"/>
            <a:ext cx="323850" cy="304800"/>
          </a:xfrm>
          <a:prstGeom prst="rect">
            <a:avLst/>
          </a:prstGeom>
          <a:noFill/>
          <a:ln w="0">
            <a:noFill/>
            <a:prstDash val="solid"/>
          </a:ln>
        </p:spPr>
        <p:txBody>
          <a:bodyPr anchor="ctr">
            <a:noAutofit/>
          </a:bodyPr>
          <a:lstStyle/>
          <a:p>
            <a:pPr algn="l">
              <a:buNone/>
              <a:defRPr sz="1350" b="1" i="0">
                <a:solidFill>
                  <a:srgbClr val="2D735F"/>
                </a:solidFill>
                <a:latin typeface="Calibri"/>
                <a:ea typeface="Calibri"/>
                <a:cs typeface="Calibri"/>
              </a:defRPr>
            </a:pPr>
            <a:r>
              <a:rPr sz="1350" b="1" i="0">
                <a:solidFill>
                  <a:srgbClr val="2D735F"/>
                </a:solidFill>
                <a:latin typeface="Calibri"/>
                <a:ea typeface="Calibri"/>
                <a:cs typeface="Calibri"/>
              </a:rPr>
              <a:t>3</a:t>
            </a:r>
          </a:p>
        </p:txBody>
      </p:sp>
      <p:sp>
        <p:nvSpPr>
          <p:cNvPr id="16" name="hub-key-title-3">
            <a:extLst>
              <a:ext uri="{FF2B5EF4-FFF2-40B4-BE49-F238E27FC236}">
                <a16:creationId xmlns:a16="http://schemas.microsoft.com/office/drawing/2014/main" id="{BED0D01A-0C90-4138-AD56-6D99C3FADB14}"/>
              </a:ext>
            </a:extLst>
          </p:cNvPr>
          <p:cNvSpPr>
            <a:spLocks noGrp="1"/>
          </p:cNvSpPr>
          <p:nvPr/>
        </p:nvSpPr>
        <p:spPr>
          <a:xfrm>
            <a:off x="8553450" y="2019300"/>
            <a:ext cx="2743200" cy="304800"/>
          </a:xfrm>
          <a:prstGeom prst="rect">
            <a:avLst/>
          </a:prstGeom>
          <a:noFill/>
          <a:ln w="0">
            <a:noFill/>
            <a:prstDash val="solid"/>
          </a:ln>
        </p:spPr>
        <p:txBody>
          <a:bodyPr anchor="ctr">
            <a:noAutofit/>
          </a:bodyPr>
          <a:lstStyle/>
          <a:p>
            <a:pPr algn="ctr">
              <a:buNone/>
              <a:defRPr sz="1275" b="1" i="0">
                <a:solidFill>
                  <a:srgbClr val="10233D"/>
                </a:solidFill>
                <a:latin typeface="Calibri"/>
                <a:ea typeface="Calibri"/>
                <a:cs typeface="Calibri"/>
              </a:defRPr>
            </a:pPr>
            <a:r>
              <a:rPr sz="1275" b="1" i="0">
                <a:solidFill>
                  <a:srgbClr val="10233D"/>
                </a:solidFill>
                <a:latin typeface="Calibri"/>
                <a:ea typeface="Calibri"/>
                <a:cs typeface="Calibri"/>
              </a:rPr>
              <a:t>SHARED INFRASTRUCTURE</a:t>
            </a:r>
          </a:p>
        </p:txBody>
      </p:sp>
      <p:sp>
        <p:nvSpPr>
          <p:cNvPr id="17" name="hub-key-body-3">
            <a:extLst>
              <a:ext uri="{FF2B5EF4-FFF2-40B4-BE49-F238E27FC236}">
                <a16:creationId xmlns:a16="http://schemas.microsoft.com/office/drawing/2014/main" id="{94F6CDA4-DF2E-4C64-8932-4C6EFD173F87}"/>
              </a:ext>
            </a:extLst>
          </p:cNvPr>
          <p:cNvSpPr>
            <a:spLocks noGrp="1"/>
          </p:cNvSpPr>
          <p:nvPr/>
        </p:nvSpPr>
        <p:spPr>
          <a:xfrm>
            <a:off x="8305800" y="2514600"/>
            <a:ext cx="2971800" cy="742950"/>
          </a:xfrm>
          <a:prstGeom prst="rect">
            <a:avLst/>
          </a:prstGeom>
          <a:noFill/>
          <a:ln w="0">
            <a:noFill/>
            <a:prstDash val="solid"/>
          </a:ln>
        </p:spPr>
        <p:txBody>
          <a:bodyPr anchor="t">
            <a:noAutofit/>
          </a:bodyPr>
          <a:lstStyle/>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Cut operating costs and</a:t>
            </a:r>
          </a:p>
          <a:p>
            <a:pPr algn="ctr">
              <a:buNone/>
              <a:defRPr sz="1200" b="1" i="0">
                <a:solidFill>
                  <a:srgbClr val="697789"/>
                </a:solidFill>
                <a:latin typeface="Calibri"/>
                <a:ea typeface="Calibri"/>
                <a:cs typeface="Calibri"/>
              </a:defRPr>
            </a:pPr>
            <a:r>
              <a:rPr sz="1200" b="1" i="0">
                <a:solidFill>
                  <a:srgbClr val="697789"/>
                </a:solidFill>
                <a:latin typeface="Calibri"/>
                <a:ea typeface="Calibri"/>
                <a:cs typeface="Calibri"/>
              </a:rPr>
              <a:t>required investment dollars</a:t>
            </a:r>
          </a:p>
        </p:txBody>
      </p:sp>
      <p:sp>
        <p:nvSpPr>
          <p:cNvPr id="18" name="hub-system-band">
            <a:extLst>
              <a:ext uri="{FF2B5EF4-FFF2-40B4-BE49-F238E27FC236}">
                <a16:creationId xmlns:a16="http://schemas.microsoft.com/office/drawing/2014/main" id="{B7B35774-D0A5-420F-9118-8CCFEA77D9F5}"/>
              </a:ext>
            </a:extLst>
          </p:cNvPr>
          <p:cNvSpPr>
            <a:spLocks noGrp="1"/>
          </p:cNvSpPr>
          <p:nvPr/>
        </p:nvSpPr>
        <p:spPr>
          <a:xfrm>
            <a:off x="685800" y="3886200"/>
            <a:ext cx="10820400" cy="1181100"/>
          </a:xfrm>
          <a:prstGeom prst="roundRect">
            <a:avLst>
              <a:gd name="adj" fmla="val 9677"/>
            </a:avLst>
          </a:prstGeom>
          <a:solidFill>
            <a:srgbClr val="10233D">
              <a:alpha val="93000"/>
            </a:srgbClr>
          </a:solidFill>
          <a:ln w="14288">
            <a:solidFill>
              <a:srgbClr val="D9A520"/>
            </a:solidFill>
            <a:prstDash val="solid"/>
          </a:ln>
        </p:spPr>
        <p:txBody>
          <a:bodyPr/>
          <a:lstStyle/>
          <a:p>
            <a:endParaRPr lang="en-US"/>
          </a:p>
        </p:txBody>
      </p:sp>
      <p:sp>
        <p:nvSpPr>
          <p:cNvPr id="19" name="hub-system-title">
            <a:extLst>
              <a:ext uri="{FF2B5EF4-FFF2-40B4-BE49-F238E27FC236}">
                <a16:creationId xmlns:a16="http://schemas.microsoft.com/office/drawing/2014/main" id="{E74FA867-453A-4C54-A067-ED5C01DD0679}"/>
              </a:ext>
            </a:extLst>
          </p:cNvPr>
          <p:cNvSpPr>
            <a:spLocks noGrp="1"/>
          </p:cNvSpPr>
          <p:nvPr/>
        </p:nvSpPr>
        <p:spPr>
          <a:xfrm>
            <a:off x="952500" y="4019550"/>
            <a:ext cx="2400300" cy="323850"/>
          </a:xfrm>
          <a:prstGeom prst="rect">
            <a:avLst/>
          </a:prstGeom>
          <a:noFill/>
          <a:ln w="0">
            <a:noFill/>
            <a:prstDash val="solid"/>
          </a:ln>
        </p:spPr>
        <p:txBody>
          <a:bodyPr anchor="ctr">
            <a:noAutofit/>
          </a:bodyPr>
          <a:lstStyle/>
          <a:p>
            <a:pPr algn="l">
              <a:buNone/>
              <a:defRPr sz="1425" b="1" i="0">
                <a:solidFill>
                  <a:srgbClr val="D9A520"/>
                </a:solidFill>
                <a:latin typeface="Calibri"/>
                <a:ea typeface="Calibri"/>
                <a:cs typeface="Calibri"/>
              </a:defRPr>
            </a:pPr>
            <a:r>
              <a:rPr sz="1425" b="1" i="0">
                <a:solidFill>
                  <a:srgbClr val="D9A520"/>
                </a:solidFill>
                <a:latin typeface="Calibri"/>
                <a:ea typeface="Calibri"/>
                <a:cs typeface="Calibri"/>
              </a:rPr>
              <a:t>GREEN INDUSTRIAL HUB</a:t>
            </a:r>
          </a:p>
        </p:txBody>
      </p:sp>
      <p:sp>
        <p:nvSpPr>
          <p:cNvPr id="20" name="hub-system-flow">
            <a:extLst>
              <a:ext uri="{FF2B5EF4-FFF2-40B4-BE49-F238E27FC236}">
                <a16:creationId xmlns:a16="http://schemas.microsoft.com/office/drawing/2014/main" id="{A91925C9-F2E1-4BF4-A8B9-4A8049227013}"/>
              </a:ext>
            </a:extLst>
          </p:cNvPr>
          <p:cNvSpPr>
            <a:spLocks noGrp="1"/>
          </p:cNvSpPr>
          <p:nvPr/>
        </p:nvSpPr>
        <p:spPr>
          <a:xfrm>
            <a:off x="2857500" y="3981450"/>
            <a:ext cx="8172450" cy="457200"/>
          </a:xfrm>
          <a:prstGeom prst="rect">
            <a:avLst/>
          </a:prstGeom>
          <a:noFill/>
          <a:ln w="0">
            <a:noFill/>
            <a:prstDash val="solid"/>
          </a:ln>
        </p:spPr>
        <p:txBody>
          <a:bodyPr anchor="ctr">
            <a:noAutofit/>
          </a:bodyPr>
          <a:lstStyle/>
          <a:p>
            <a:pPr algn="r">
              <a:buNone/>
              <a:defRPr sz="1425" b="1" i="0">
                <a:solidFill>
                  <a:srgbClr val="FFFFFF"/>
                </a:solidFill>
                <a:latin typeface="Calibri"/>
                <a:ea typeface="Calibri"/>
                <a:cs typeface="Calibri"/>
              </a:defRPr>
            </a:pPr>
            <a:r>
              <a:rPr sz="1425" b="1" i="0" dirty="0">
                <a:solidFill>
                  <a:srgbClr val="FFFFFF"/>
                </a:solidFill>
                <a:latin typeface="Calibri"/>
                <a:ea typeface="Calibri"/>
                <a:cs typeface="Calibri"/>
              </a:rPr>
              <a:t>SuperMRF  →  qualified feedstock  →  on-site processors  →  commodities  →  new products</a:t>
            </a:r>
          </a:p>
        </p:txBody>
      </p:sp>
      <p:sp>
        <p:nvSpPr>
          <p:cNvPr id="21" name="hub-system-shared">
            <a:extLst>
              <a:ext uri="{FF2B5EF4-FFF2-40B4-BE49-F238E27FC236}">
                <a16:creationId xmlns:a16="http://schemas.microsoft.com/office/drawing/2014/main" id="{973F2D94-5EFA-4C42-9EFE-CE5F9C5459D0}"/>
              </a:ext>
            </a:extLst>
          </p:cNvPr>
          <p:cNvSpPr>
            <a:spLocks noGrp="1"/>
          </p:cNvSpPr>
          <p:nvPr/>
        </p:nvSpPr>
        <p:spPr>
          <a:xfrm>
            <a:off x="990600" y="4495800"/>
            <a:ext cx="10191750" cy="361950"/>
          </a:xfrm>
          <a:prstGeom prst="rect">
            <a:avLst/>
          </a:prstGeom>
          <a:noFill/>
          <a:ln w="0">
            <a:noFill/>
            <a:prstDash val="solid"/>
          </a:ln>
        </p:spPr>
        <p:txBody>
          <a:bodyPr anchor="ctr">
            <a:noAutofit/>
          </a:bodyPr>
          <a:lstStyle/>
          <a:p>
            <a:pPr algn="ctr">
              <a:buNone/>
              <a:defRPr sz="1125" b="1" i="0">
                <a:solidFill>
                  <a:srgbClr val="D7E0EA"/>
                </a:solidFill>
                <a:latin typeface="Calibri"/>
                <a:ea typeface="Calibri"/>
                <a:cs typeface="Calibri"/>
              </a:defRPr>
            </a:pPr>
            <a:r>
              <a:rPr sz="2000" b="1" i="0" dirty="0">
                <a:solidFill>
                  <a:srgbClr val="D7E0EA"/>
                </a:solidFill>
                <a:latin typeface="Calibri"/>
                <a:ea typeface="Calibri"/>
                <a:cs typeface="Calibri"/>
              </a:rPr>
              <a:t>SHARED: utilities  •  storage  •  preprocessing  •  equipment  •  logistics  •  data  •  workforce</a:t>
            </a:r>
          </a:p>
        </p:txBody>
      </p:sp>
      <p:sp>
        <p:nvSpPr>
          <p:cNvPr id="22" name="hub-photo-caption">
            <a:extLst>
              <a:ext uri="{FF2B5EF4-FFF2-40B4-BE49-F238E27FC236}">
                <a16:creationId xmlns:a16="http://schemas.microsoft.com/office/drawing/2014/main" id="{89C0D71F-87C0-4390-A5EE-A76DD10DE68F}"/>
              </a:ext>
            </a:extLst>
          </p:cNvPr>
          <p:cNvSpPr>
            <a:spLocks noGrp="1"/>
          </p:cNvSpPr>
          <p:nvPr/>
        </p:nvSpPr>
        <p:spPr>
          <a:xfrm>
            <a:off x="7239000" y="5257800"/>
            <a:ext cx="4267200" cy="228600"/>
          </a:xfrm>
          <a:prstGeom prst="rect">
            <a:avLst/>
          </a:prstGeom>
          <a:noFill/>
          <a:ln w="0">
            <a:noFill/>
            <a:prstDash val="solid"/>
          </a:ln>
        </p:spPr>
        <p:txBody>
          <a:bodyPr anchor="ctr">
            <a:noAutofit/>
          </a:bodyPr>
          <a:lstStyle/>
          <a:p>
            <a:pPr algn="r">
              <a:buNone/>
              <a:defRPr sz="750" b="1" i="0">
                <a:solidFill>
                  <a:srgbClr val="10233D"/>
                </a:solidFill>
                <a:latin typeface="Calibri"/>
                <a:ea typeface="Calibri"/>
                <a:cs typeface="Calibri"/>
              </a:defRPr>
            </a:pPr>
            <a:r>
              <a:rPr sz="750" b="1" i="0">
                <a:solidFill>
                  <a:srgbClr val="10233D"/>
                </a:solidFill>
                <a:latin typeface="Calibri"/>
                <a:ea typeface="Calibri"/>
                <a:cs typeface="Calibri"/>
              </a:rPr>
              <a:t>KALUNDBORG, DENMARK • INDUSTRIAL SYMBIOSIS IN PRACTICE</a:t>
            </a:r>
          </a:p>
        </p:txBody>
      </p:sp>
      <p:sp>
        <p:nvSpPr>
          <p:cNvPr id="23" name="anchor-rule">
            <a:extLst>
              <a:ext uri="{FF2B5EF4-FFF2-40B4-BE49-F238E27FC236}">
                <a16:creationId xmlns:a16="http://schemas.microsoft.com/office/drawing/2014/main" id="{14070463-5201-4C37-AC5F-39FF9F51B725}"/>
              </a:ext>
            </a:extLst>
          </p:cNvPr>
          <p:cNvSpPr>
            <a:spLocks noGrp="1"/>
          </p:cNvSpPr>
          <p:nvPr/>
        </p:nvSpPr>
        <p:spPr>
          <a:xfrm>
            <a:off x="685800" y="5848350"/>
            <a:ext cx="57150" cy="419100"/>
          </a:xfrm>
          <a:prstGeom prst="rect">
            <a:avLst/>
          </a:prstGeom>
          <a:solidFill>
            <a:srgbClr val="D9A520"/>
          </a:solidFill>
          <a:ln w="0">
            <a:noFill/>
            <a:prstDash val="solid"/>
          </a:ln>
        </p:spPr>
        <p:txBody>
          <a:bodyPr/>
          <a:lstStyle/>
          <a:p>
            <a:endParaRPr lang="en-US"/>
          </a:p>
        </p:txBody>
      </p:sp>
      <p:sp>
        <p:nvSpPr>
          <p:cNvPr id="24" name="speaker-anchor">
            <a:extLst>
              <a:ext uri="{FF2B5EF4-FFF2-40B4-BE49-F238E27FC236}">
                <a16:creationId xmlns:a16="http://schemas.microsoft.com/office/drawing/2014/main" id="{7639E54D-4E1F-46FD-833B-2AC49F424E57}"/>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10233D"/>
                </a:solidFill>
                <a:latin typeface="Calibri"/>
                <a:ea typeface="Calibri"/>
                <a:cs typeface="Calibri"/>
              </a:defRPr>
            </a:pPr>
            <a:r>
              <a:rPr sz="1350" b="1" i="1">
                <a:solidFill>
                  <a:srgbClr val="10233D"/>
                </a:solidFill>
                <a:latin typeface="Calibri"/>
                <a:ea typeface="Calibri"/>
                <a:cs typeface="Calibri"/>
              </a:rPr>
              <a:t>Green technology cannot scale on inconsistent material, expensive transportation and duplicated infrastructure.</a:t>
            </a:r>
          </a:p>
        </p:txBody>
      </p:sp>
      <p:sp>
        <p:nvSpPr>
          <p:cNvPr id="25" name="footer-label">
            <a:extLst>
              <a:ext uri="{FF2B5EF4-FFF2-40B4-BE49-F238E27FC236}">
                <a16:creationId xmlns:a16="http://schemas.microsoft.com/office/drawing/2014/main" id="{B5EA6265-0A89-44DE-8981-4913BB56FB6A}"/>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697789"/>
                </a:solidFill>
                <a:latin typeface="Calibri"/>
                <a:ea typeface="Calibri"/>
                <a:cs typeface="Calibri"/>
              </a:defRPr>
            </a:pPr>
            <a:r>
              <a:rPr sz="750" b="1" i="0">
                <a:solidFill>
                  <a:srgbClr val="697789"/>
                </a:solidFill>
                <a:latin typeface="Calibri"/>
                <a:ea typeface="Calibri"/>
                <a:cs typeface="Calibri"/>
              </a:rPr>
              <a:t>TRASH TALKING WITH STACY</a:t>
            </a:r>
          </a:p>
        </p:txBody>
      </p:sp>
      <p:sp>
        <p:nvSpPr>
          <p:cNvPr id="26" name="footer-number">
            <a:extLst>
              <a:ext uri="{FF2B5EF4-FFF2-40B4-BE49-F238E27FC236}">
                <a16:creationId xmlns:a16="http://schemas.microsoft.com/office/drawing/2014/main" id="{99EE2432-F865-4659-A86D-9256A3AF5585}"/>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697789"/>
                </a:solidFill>
                <a:latin typeface="Calibri"/>
                <a:ea typeface="Calibri"/>
                <a:cs typeface="Calibri"/>
              </a:defRPr>
            </a:pPr>
            <a:r>
              <a:rPr sz="750" b="1" i="0">
                <a:solidFill>
                  <a:srgbClr val="697789"/>
                </a:solidFill>
                <a:latin typeface="Calibri"/>
                <a:ea typeface="Calibri"/>
                <a:cs typeface="Calibri"/>
              </a:rPr>
              <a:t>08 / 13</a:t>
            </a:r>
          </a:p>
        </p:txBody>
      </p:sp>
    </p:spTree>
    <p:extLst>
      <p:ext uri="{BB962C8B-B14F-4D97-AF65-F5344CB8AC3E}">
        <p14:creationId xmlns:p14="http://schemas.microsoft.com/office/powerpoint/2010/main" val="951660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2E8"/>
        </a:solidFill>
        <a:effectLst/>
      </p:bgPr>
    </p:bg>
    <p:spTree>
      <p:nvGrpSpPr>
        <p:cNvPr id="1" name=""/>
        <p:cNvGrpSpPr/>
        <p:nvPr/>
      </p:nvGrpSpPr>
      <p:grpSpPr>
        <a:xfrm>
          <a:off x="0" y="0"/>
          <a:ext cx="0" cy="0"/>
          <a:chOff x="0" y="0"/>
          <a:chExt cx="0" cy="0"/>
        </a:xfrm>
      </p:grpSpPr>
      <p:sp>
        <p:nvSpPr>
          <p:cNvPr id="24" name="kicker-214">
            <a:extLst>
              <a:ext uri="{FF2B5EF4-FFF2-40B4-BE49-F238E27FC236}">
                <a16:creationId xmlns:a16="http://schemas.microsoft.com/office/drawing/2014/main" id="{9D0FB967-1838-416B-AFC6-CA7C9276CAD1}"/>
              </a:ext>
            </a:extLst>
          </p:cNvPr>
          <p:cNvSpPr>
            <a:spLocks noGrp="1"/>
          </p:cNvSpPr>
          <p:nvPr/>
        </p:nvSpPr>
        <p:spPr>
          <a:xfrm>
            <a:off x="685800" y="438150"/>
            <a:ext cx="4000500" cy="247650"/>
          </a:xfrm>
          <a:prstGeom prst="rect">
            <a:avLst/>
          </a:prstGeom>
          <a:noFill/>
          <a:ln w="0">
            <a:noFill/>
            <a:prstDash val="solid"/>
          </a:ln>
        </p:spPr>
        <p:txBody>
          <a:bodyPr/>
          <a:lstStyle/>
          <a:p>
            <a:pPr algn="l">
              <a:buNone/>
              <a:defRPr sz="1200" b="1" i="0">
                <a:solidFill>
                  <a:srgbClr val="2C6E5B"/>
                </a:solidFill>
              </a:defRPr>
            </a:pPr>
            <a:r>
              <a:rPr sz="1200" b="1" i="0">
                <a:solidFill>
                  <a:srgbClr val="2C6E5B"/>
                </a:solidFill>
              </a:rPr>
              <a:t>AUSTIN ISD</a:t>
            </a:r>
          </a:p>
        </p:txBody>
      </p:sp>
      <p:sp>
        <p:nvSpPr>
          <p:cNvPr id="2" name="slide-title-215">
            <a:extLst>
              <a:ext uri="{FF2B5EF4-FFF2-40B4-BE49-F238E27FC236}">
                <a16:creationId xmlns:a16="http://schemas.microsoft.com/office/drawing/2014/main" id="{66332083-D714-4AF1-8913-6239D963ADF5}"/>
              </a:ext>
            </a:extLst>
          </p:cNvPr>
          <p:cNvSpPr>
            <a:spLocks noGrp="1"/>
          </p:cNvSpPr>
          <p:nvPr/>
        </p:nvSpPr>
        <p:spPr>
          <a:xfrm>
            <a:off x="685800" y="742950"/>
            <a:ext cx="10820400" cy="609600"/>
          </a:xfrm>
          <a:prstGeom prst="rect">
            <a:avLst/>
          </a:prstGeom>
          <a:noFill/>
          <a:ln w="0">
            <a:noFill/>
            <a:prstDash val="solid"/>
          </a:ln>
        </p:spPr>
        <p:txBody>
          <a:bodyPr/>
          <a:lstStyle/>
          <a:p>
            <a:pPr algn="l">
              <a:buNone/>
              <a:defRPr sz="3150" b="1" i="0">
                <a:solidFill>
                  <a:srgbClr val="10233D"/>
                </a:solidFill>
              </a:defRPr>
            </a:pPr>
            <a:r>
              <a:rPr sz="3150" b="1" i="0">
                <a:solidFill>
                  <a:srgbClr val="10233D"/>
                </a:solidFill>
              </a:rPr>
              <a:t>Austin ISD pairs a goal with a working system</a:t>
            </a:r>
          </a:p>
        </p:txBody>
      </p:sp>
      <p:sp>
        <p:nvSpPr>
          <p:cNvPr id="3" name="title-rule-216">
            <a:extLst>
              <a:ext uri="{FF2B5EF4-FFF2-40B4-BE49-F238E27FC236}">
                <a16:creationId xmlns:a16="http://schemas.microsoft.com/office/drawing/2014/main" id="{07D98E52-1335-4BC6-BA48-A5C82C3186B7}"/>
              </a:ext>
            </a:extLst>
          </p:cNvPr>
          <p:cNvSpPr>
            <a:spLocks noGrp="1"/>
          </p:cNvSpPr>
          <p:nvPr/>
        </p:nvSpPr>
        <p:spPr>
          <a:xfrm>
            <a:off x="685800" y="1438275"/>
            <a:ext cx="10820400" cy="28575"/>
          </a:xfrm>
          <a:prstGeom prst="rect">
            <a:avLst/>
          </a:prstGeom>
          <a:solidFill>
            <a:srgbClr val="D7D1C5"/>
          </a:solidFill>
          <a:ln w="0">
            <a:noFill/>
            <a:prstDash val="solid"/>
          </a:ln>
        </p:spPr>
        <p:txBody>
          <a:bodyPr/>
          <a:lstStyle/>
          <a:p>
            <a:endParaRPr lang="en-US"/>
          </a:p>
        </p:txBody>
      </p:sp>
      <p:sp>
        <p:nvSpPr>
          <p:cNvPr id="4" name="text-217">
            <a:extLst>
              <a:ext uri="{FF2B5EF4-FFF2-40B4-BE49-F238E27FC236}">
                <a16:creationId xmlns:a16="http://schemas.microsoft.com/office/drawing/2014/main" id="{11C07B96-868D-4893-804E-6A165EFDFBE0}"/>
              </a:ext>
            </a:extLst>
          </p:cNvPr>
          <p:cNvSpPr>
            <a:spLocks noGrp="1"/>
          </p:cNvSpPr>
          <p:nvPr/>
        </p:nvSpPr>
        <p:spPr>
          <a:xfrm>
            <a:off x="685800" y="1714500"/>
            <a:ext cx="10820400" cy="285750"/>
          </a:xfrm>
          <a:prstGeom prst="rect">
            <a:avLst/>
          </a:prstGeom>
          <a:noFill/>
          <a:ln w="0">
            <a:noFill/>
            <a:prstDash val="solid"/>
          </a:ln>
        </p:spPr>
        <p:txBody>
          <a:bodyPr/>
          <a:lstStyle/>
          <a:p>
            <a:pPr algn="ctr">
              <a:buNone/>
              <a:defRPr sz="1350" b="1" i="0">
                <a:solidFill>
                  <a:srgbClr val="C76646"/>
                </a:solidFill>
              </a:defRPr>
            </a:pPr>
            <a:r>
              <a:rPr sz="1350" b="1" i="0">
                <a:solidFill>
                  <a:srgbClr val="C76646"/>
                </a:solidFill>
              </a:rPr>
              <a:t>ZERO WASTE GOAL: 90% LESS LANDFILL BY 2040</a:t>
            </a:r>
          </a:p>
        </p:txBody>
      </p:sp>
      <p:sp>
        <p:nvSpPr>
          <p:cNvPr id="19" name="text-232">
            <a:extLst>
              <a:ext uri="{FF2B5EF4-FFF2-40B4-BE49-F238E27FC236}">
                <a16:creationId xmlns:a16="http://schemas.microsoft.com/office/drawing/2014/main" id="{CBFAABAB-CB45-4416-A223-50E2725687DC}"/>
              </a:ext>
            </a:extLst>
          </p:cNvPr>
          <p:cNvSpPr>
            <a:spLocks noGrp="1"/>
          </p:cNvSpPr>
          <p:nvPr/>
        </p:nvSpPr>
        <p:spPr>
          <a:xfrm>
            <a:off x="685800" y="5219700"/>
            <a:ext cx="6905625" cy="495300"/>
          </a:xfrm>
          <a:prstGeom prst="rect">
            <a:avLst/>
          </a:prstGeom>
          <a:noFill/>
          <a:ln w="0">
            <a:noFill/>
            <a:prstDash val="solid"/>
          </a:ln>
        </p:spPr>
        <p:txBody>
          <a:bodyPr anchor="ctr">
            <a:noAutofit/>
          </a:bodyPr>
          <a:lstStyle/>
          <a:p>
            <a:pPr algn="l">
              <a:buNone/>
              <a:defRPr sz="1275" b="1" i="0">
                <a:solidFill>
                  <a:srgbClr val="20466F"/>
                </a:solidFill>
                <a:latin typeface="Calibri"/>
                <a:ea typeface="Calibri"/>
                <a:cs typeface="Calibri"/>
              </a:defRPr>
            </a:pPr>
            <a:r>
              <a:rPr b="1" i="0" dirty="0">
                <a:solidFill>
                  <a:srgbClr val="20466F"/>
                </a:solidFill>
                <a:latin typeface="Calibri"/>
                <a:ea typeface="Calibri"/>
                <a:cs typeface="Calibri"/>
              </a:rPr>
              <a:t>Existing work creates the foundation. The next opportunity is to connect more material to verified local users.</a:t>
            </a:r>
          </a:p>
        </p:txBody>
      </p:sp>
      <p:sp>
        <p:nvSpPr>
          <p:cNvPr id="20" name="quip-rule-233">
            <a:extLst>
              <a:ext uri="{FF2B5EF4-FFF2-40B4-BE49-F238E27FC236}">
                <a16:creationId xmlns:a16="http://schemas.microsoft.com/office/drawing/2014/main" id="{B6594C09-05DF-4D01-B74B-612452A521AD}"/>
              </a:ext>
            </a:extLst>
          </p:cNvPr>
          <p:cNvSpPr>
            <a:spLocks noGrp="1"/>
          </p:cNvSpPr>
          <p:nvPr/>
        </p:nvSpPr>
        <p:spPr>
          <a:xfrm>
            <a:off x="685800" y="5867400"/>
            <a:ext cx="47625" cy="352425"/>
          </a:xfrm>
          <a:prstGeom prst="rect">
            <a:avLst/>
          </a:prstGeom>
          <a:solidFill>
            <a:srgbClr val="D9A62E"/>
          </a:solidFill>
          <a:ln w="0">
            <a:noFill/>
            <a:prstDash val="solid"/>
          </a:ln>
        </p:spPr>
        <p:txBody>
          <a:bodyPr/>
          <a:lstStyle/>
          <a:p>
            <a:endParaRPr lang="en-US"/>
          </a:p>
        </p:txBody>
      </p:sp>
      <p:sp>
        <p:nvSpPr>
          <p:cNvPr id="21" name="quip-234">
            <a:extLst>
              <a:ext uri="{FF2B5EF4-FFF2-40B4-BE49-F238E27FC236}">
                <a16:creationId xmlns:a16="http://schemas.microsoft.com/office/drawing/2014/main" id="{F4775C75-EFC2-4C9B-AD62-48954AB5C26A}"/>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20466F"/>
                </a:solidFill>
                <a:latin typeface="Calibri"/>
                <a:ea typeface="Calibri"/>
                <a:cs typeface="Calibri"/>
              </a:defRPr>
            </a:pPr>
            <a:r>
              <a:rPr sz="2400" b="1" i="1" dirty="0">
                <a:solidFill>
                  <a:srgbClr val="20466F"/>
                </a:solidFill>
                <a:latin typeface="Calibri"/>
                <a:ea typeface="Calibri"/>
                <a:cs typeface="Calibri"/>
              </a:rPr>
              <a:t>A circular system can begin anywhere an institution controls purchasing, operations and </a:t>
            </a:r>
            <a:r>
              <a:rPr lang="en-US" sz="2400" b="1" i="1" dirty="0">
                <a:solidFill>
                  <a:srgbClr val="20466F"/>
                </a:solidFill>
                <a:latin typeface="Calibri"/>
                <a:ea typeface="Calibri"/>
                <a:cs typeface="Calibri"/>
              </a:rPr>
              <a:t>where it goes next</a:t>
            </a:r>
            <a:r>
              <a:rPr sz="1350" b="1" i="1" dirty="0">
                <a:solidFill>
                  <a:srgbClr val="20466F"/>
                </a:solidFill>
                <a:latin typeface="Calibri"/>
                <a:ea typeface="Calibri"/>
                <a:cs typeface="Calibri"/>
              </a:rPr>
              <a:t>.</a:t>
            </a:r>
          </a:p>
        </p:txBody>
      </p:sp>
      <p:sp>
        <p:nvSpPr>
          <p:cNvPr id="22" name="footer-label-235">
            <a:extLst>
              <a:ext uri="{FF2B5EF4-FFF2-40B4-BE49-F238E27FC236}">
                <a16:creationId xmlns:a16="http://schemas.microsoft.com/office/drawing/2014/main" id="{061B13F8-741B-4DCB-9B7D-B4DFDEDE0214}"/>
              </a:ext>
            </a:extLst>
          </p:cNvPr>
          <p:cNvSpPr>
            <a:spLocks noGrp="1"/>
          </p:cNvSpPr>
          <p:nvPr/>
        </p:nvSpPr>
        <p:spPr>
          <a:xfrm>
            <a:off x="685800" y="6496050"/>
            <a:ext cx="3429000" cy="190500"/>
          </a:xfrm>
          <a:prstGeom prst="rect">
            <a:avLst/>
          </a:prstGeom>
          <a:noFill/>
          <a:ln w="0">
            <a:noFill/>
            <a:prstDash val="solid"/>
          </a:ln>
        </p:spPr>
        <p:txBody>
          <a:bodyPr/>
          <a:lstStyle/>
          <a:p>
            <a:pPr algn="l">
              <a:buNone/>
              <a:defRPr sz="900" b="1" i="0">
                <a:solidFill>
                  <a:srgbClr val="6C7886"/>
                </a:solidFill>
              </a:defRPr>
            </a:pPr>
            <a:r>
              <a:rPr sz="900" b="1" i="0">
                <a:solidFill>
                  <a:srgbClr val="6C7886"/>
                </a:solidFill>
              </a:rPr>
              <a:t>TRASH TALKING WITH STACY</a:t>
            </a:r>
          </a:p>
        </p:txBody>
      </p:sp>
      <p:sp>
        <p:nvSpPr>
          <p:cNvPr id="23" name="footer-number-236">
            <a:extLst>
              <a:ext uri="{FF2B5EF4-FFF2-40B4-BE49-F238E27FC236}">
                <a16:creationId xmlns:a16="http://schemas.microsoft.com/office/drawing/2014/main" id="{C1B08F50-DDF6-4A11-B65F-CD66A446FA82}"/>
              </a:ext>
            </a:extLst>
          </p:cNvPr>
          <p:cNvSpPr>
            <a:spLocks noGrp="1"/>
          </p:cNvSpPr>
          <p:nvPr/>
        </p:nvSpPr>
        <p:spPr>
          <a:xfrm>
            <a:off x="10668000" y="6496050"/>
            <a:ext cx="838200" cy="190500"/>
          </a:xfrm>
          <a:prstGeom prst="rect">
            <a:avLst/>
          </a:prstGeom>
          <a:noFill/>
          <a:ln w="0">
            <a:noFill/>
            <a:prstDash val="solid"/>
          </a:ln>
        </p:spPr>
        <p:txBody>
          <a:bodyPr/>
          <a:lstStyle/>
          <a:p>
            <a:pPr algn="r">
              <a:buNone/>
              <a:defRPr sz="900" b="1" i="0">
                <a:solidFill>
                  <a:srgbClr val="6C7886"/>
                </a:solidFill>
              </a:defRPr>
            </a:pPr>
            <a:r>
              <a:rPr sz="900" b="1" i="0">
                <a:solidFill>
                  <a:srgbClr val="6C7886"/>
                </a:solidFill>
              </a:rPr>
              <a:t>11 / 13</a:t>
            </a:r>
          </a:p>
        </p:txBody>
      </p:sp>
      <p:sp>
        <p:nvSpPr>
          <p:cNvPr id="25" name="austin-row-label-1">
            <a:extLst>
              <a:ext uri="{FF2B5EF4-FFF2-40B4-BE49-F238E27FC236}">
                <a16:creationId xmlns:a16="http://schemas.microsoft.com/office/drawing/2014/main" id="{F3AE942D-26DA-4F0F-B943-495316FA5A92}"/>
              </a:ext>
            </a:extLst>
          </p:cNvPr>
          <p:cNvSpPr>
            <a:spLocks noGrp="1"/>
          </p:cNvSpPr>
          <p:nvPr/>
        </p:nvSpPr>
        <p:spPr>
          <a:xfrm>
            <a:off x="685800" y="2209800"/>
            <a:ext cx="2000250" cy="381000"/>
          </a:xfrm>
          <a:prstGeom prst="rect">
            <a:avLst/>
          </a:prstGeom>
          <a:noFill/>
          <a:ln w="0">
            <a:noFill/>
            <a:prstDash val="solid"/>
          </a:ln>
        </p:spPr>
        <p:txBody>
          <a:bodyPr anchor="ctr">
            <a:noAutofit/>
          </a:bodyPr>
          <a:lstStyle/>
          <a:p>
            <a:pPr algn="l">
              <a:buNone/>
              <a:defRPr sz="1875" b="1" i="0">
                <a:solidFill>
                  <a:srgbClr val="2D735F"/>
                </a:solidFill>
                <a:latin typeface="Calibri"/>
                <a:ea typeface="Calibri"/>
                <a:cs typeface="Calibri"/>
              </a:defRPr>
            </a:pPr>
            <a:r>
              <a:rPr sz="1875" b="1" i="0">
                <a:solidFill>
                  <a:srgbClr val="2D735F"/>
                </a:solidFill>
                <a:latin typeface="Calibri"/>
                <a:ea typeface="Calibri"/>
                <a:cs typeface="Calibri"/>
              </a:rPr>
              <a:t>OPERATIONS</a:t>
            </a:r>
          </a:p>
        </p:txBody>
      </p:sp>
      <p:sp>
        <p:nvSpPr>
          <p:cNvPr id="26" name="austin-row-body-1">
            <a:extLst>
              <a:ext uri="{FF2B5EF4-FFF2-40B4-BE49-F238E27FC236}">
                <a16:creationId xmlns:a16="http://schemas.microsoft.com/office/drawing/2014/main" id="{0BE5C278-7D77-47D7-857E-7DBF6B813A94}"/>
              </a:ext>
            </a:extLst>
          </p:cNvPr>
          <p:cNvSpPr>
            <a:spLocks noGrp="1"/>
          </p:cNvSpPr>
          <p:nvPr/>
        </p:nvSpPr>
        <p:spPr>
          <a:xfrm>
            <a:off x="2333625" y="2181225"/>
            <a:ext cx="5095875" cy="647700"/>
          </a:xfrm>
          <a:prstGeom prst="rect">
            <a:avLst/>
          </a:prstGeom>
          <a:noFill/>
          <a:ln w="0">
            <a:noFill/>
            <a:prstDash val="solid"/>
          </a:ln>
        </p:spPr>
        <p:txBody>
          <a:bodyPr anchor="ctr">
            <a:noAutofit/>
          </a:bodyPr>
          <a:lstStyle/>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Lunchroom recycling + composting</a:t>
            </a:r>
          </a:p>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27M+ pounds diverted since Jan. 2022 • waste data by campus</a:t>
            </a:r>
          </a:p>
        </p:txBody>
      </p:sp>
      <p:sp>
        <p:nvSpPr>
          <p:cNvPr id="27" name="austin-row-rule-1">
            <a:extLst>
              <a:ext uri="{FF2B5EF4-FFF2-40B4-BE49-F238E27FC236}">
                <a16:creationId xmlns:a16="http://schemas.microsoft.com/office/drawing/2014/main" id="{E3FC0A60-901C-4CD4-8CEE-4BA6546F3D06}"/>
              </a:ext>
            </a:extLst>
          </p:cNvPr>
          <p:cNvSpPr>
            <a:spLocks noGrp="1"/>
          </p:cNvSpPr>
          <p:nvPr/>
        </p:nvSpPr>
        <p:spPr>
          <a:xfrm>
            <a:off x="685800" y="2952750"/>
            <a:ext cx="6743700" cy="19050"/>
          </a:xfrm>
          <a:prstGeom prst="rect">
            <a:avLst/>
          </a:prstGeom>
          <a:solidFill>
            <a:srgbClr val="D8D1C4"/>
          </a:solidFill>
          <a:ln w="0">
            <a:noFill/>
            <a:prstDash val="solid"/>
          </a:ln>
        </p:spPr>
        <p:txBody>
          <a:bodyPr/>
          <a:lstStyle/>
          <a:p>
            <a:endParaRPr lang="en-US"/>
          </a:p>
        </p:txBody>
      </p:sp>
      <p:sp>
        <p:nvSpPr>
          <p:cNvPr id="28" name="austin-row-label-2">
            <a:extLst>
              <a:ext uri="{FF2B5EF4-FFF2-40B4-BE49-F238E27FC236}">
                <a16:creationId xmlns:a16="http://schemas.microsoft.com/office/drawing/2014/main" id="{93E3C5FF-F7AC-4936-8D9E-1A7F52DEBD99}"/>
              </a:ext>
            </a:extLst>
          </p:cNvPr>
          <p:cNvSpPr>
            <a:spLocks noGrp="1"/>
          </p:cNvSpPr>
          <p:nvPr/>
        </p:nvSpPr>
        <p:spPr>
          <a:xfrm>
            <a:off x="685800" y="3162300"/>
            <a:ext cx="1571625" cy="381000"/>
          </a:xfrm>
          <a:prstGeom prst="rect">
            <a:avLst/>
          </a:prstGeom>
          <a:noFill/>
          <a:ln w="0">
            <a:noFill/>
            <a:prstDash val="solid"/>
          </a:ln>
        </p:spPr>
        <p:txBody>
          <a:bodyPr anchor="ctr">
            <a:noAutofit/>
          </a:bodyPr>
          <a:lstStyle/>
          <a:p>
            <a:pPr algn="l">
              <a:buNone/>
              <a:defRPr sz="1875" b="1" i="0">
                <a:solidFill>
                  <a:srgbClr val="C75F3D"/>
                </a:solidFill>
                <a:latin typeface="Calibri"/>
                <a:ea typeface="Calibri"/>
                <a:cs typeface="Calibri"/>
              </a:defRPr>
            </a:pPr>
            <a:r>
              <a:rPr sz="1875" b="1" i="0">
                <a:solidFill>
                  <a:srgbClr val="C75F3D"/>
                </a:solidFill>
                <a:latin typeface="Calibri"/>
                <a:ea typeface="Calibri"/>
                <a:cs typeface="Calibri"/>
              </a:rPr>
              <a:t>RECOVERY</a:t>
            </a:r>
          </a:p>
        </p:txBody>
      </p:sp>
      <p:sp>
        <p:nvSpPr>
          <p:cNvPr id="29" name="austin-row-body-2">
            <a:extLst>
              <a:ext uri="{FF2B5EF4-FFF2-40B4-BE49-F238E27FC236}">
                <a16:creationId xmlns:a16="http://schemas.microsoft.com/office/drawing/2014/main" id="{3F3CEEEC-3A66-4C4B-A62D-1BE188CFE38E}"/>
              </a:ext>
            </a:extLst>
          </p:cNvPr>
          <p:cNvSpPr>
            <a:spLocks noGrp="1"/>
          </p:cNvSpPr>
          <p:nvPr/>
        </p:nvSpPr>
        <p:spPr>
          <a:xfrm>
            <a:off x="2333625" y="3133725"/>
            <a:ext cx="5095875" cy="647700"/>
          </a:xfrm>
          <a:prstGeom prst="rect">
            <a:avLst/>
          </a:prstGeom>
          <a:noFill/>
          <a:ln w="0">
            <a:noFill/>
            <a:prstDash val="solid"/>
          </a:ln>
        </p:spPr>
        <p:txBody>
          <a:bodyPr anchor="ctr">
            <a:noAutofit/>
          </a:bodyPr>
          <a:lstStyle/>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Reusable service ware where possible</a:t>
            </a:r>
          </a:p>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Surplus sales extend product life • proceeds support students + schools</a:t>
            </a:r>
          </a:p>
        </p:txBody>
      </p:sp>
      <p:sp>
        <p:nvSpPr>
          <p:cNvPr id="30" name="austin-row-rule-2">
            <a:extLst>
              <a:ext uri="{FF2B5EF4-FFF2-40B4-BE49-F238E27FC236}">
                <a16:creationId xmlns:a16="http://schemas.microsoft.com/office/drawing/2014/main" id="{684F3EA7-21A9-4420-B348-D9BC3E44E1A3}"/>
              </a:ext>
            </a:extLst>
          </p:cNvPr>
          <p:cNvSpPr>
            <a:spLocks noGrp="1"/>
          </p:cNvSpPr>
          <p:nvPr/>
        </p:nvSpPr>
        <p:spPr>
          <a:xfrm>
            <a:off x="685800" y="3905250"/>
            <a:ext cx="6743700" cy="19050"/>
          </a:xfrm>
          <a:prstGeom prst="rect">
            <a:avLst/>
          </a:prstGeom>
          <a:solidFill>
            <a:srgbClr val="D8D1C4"/>
          </a:solidFill>
          <a:ln w="0">
            <a:noFill/>
            <a:prstDash val="solid"/>
          </a:ln>
        </p:spPr>
        <p:txBody>
          <a:bodyPr/>
          <a:lstStyle/>
          <a:p>
            <a:endParaRPr lang="en-US"/>
          </a:p>
        </p:txBody>
      </p:sp>
      <p:sp>
        <p:nvSpPr>
          <p:cNvPr id="31" name="austin-row-label-3">
            <a:extLst>
              <a:ext uri="{FF2B5EF4-FFF2-40B4-BE49-F238E27FC236}">
                <a16:creationId xmlns:a16="http://schemas.microsoft.com/office/drawing/2014/main" id="{E5FAD0B3-9280-42B7-93D0-BBAB404BBC7E}"/>
              </a:ext>
            </a:extLst>
          </p:cNvPr>
          <p:cNvSpPr>
            <a:spLocks noGrp="1"/>
          </p:cNvSpPr>
          <p:nvPr/>
        </p:nvSpPr>
        <p:spPr>
          <a:xfrm>
            <a:off x="685800" y="4114800"/>
            <a:ext cx="1571625" cy="381000"/>
          </a:xfrm>
          <a:prstGeom prst="rect">
            <a:avLst/>
          </a:prstGeom>
          <a:noFill/>
          <a:ln w="0">
            <a:noFill/>
            <a:prstDash val="solid"/>
          </a:ln>
        </p:spPr>
        <p:txBody>
          <a:bodyPr anchor="ctr">
            <a:noAutofit/>
          </a:bodyPr>
          <a:lstStyle/>
          <a:p>
            <a:pPr algn="l">
              <a:buNone/>
              <a:defRPr sz="1875" b="1" i="0">
                <a:solidFill>
                  <a:srgbClr val="10233D"/>
                </a:solidFill>
                <a:latin typeface="Calibri"/>
                <a:ea typeface="Calibri"/>
                <a:cs typeface="Calibri"/>
              </a:defRPr>
            </a:pPr>
            <a:r>
              <a:rPr sz="1875" b="1" i="0">
                <a:solidFill>
                  <a:srgbClr val="10233D"/>
                </a:solidFill>
                <a:latin typeface="Calibri"/>
                <a:ea typeface="Calibri"/>
                <a:cs typeface="Calibri"/>
              </a:rPr>
              <a:t>LEARNING</a:t>
            </a:r>
          </a:p>
        </p:txBody>
      </p:sp>
      <p:sp>
        <p:nvSpPr>
          <p:cNvPr id="32" name="austin-row-body-3">
            <a:extLst>
              <a:ext uri="{FF2B5EF4-FFF2-40B4-BE49-F238E27FC236}">
                <a16:creationId xmlns:a16="http://schemas.microsoft.com/office/drawing/2014/main" id="{77D61FFD-FB0F-458D-8773-9EF84342BBD0}"/>
              </a:ext>
            </a:extLst>
          </p:cNvPr>
          <p:cNvSpPr>
            <a:spLocks noGrp="1"/>
          </p:cNvSpPr>
          <p:nvPr/>
        </p:nvSpPr>
        <p:spPr>
          <a:xfrm>
            <a:off x="2333625" y="4086225"/>
            <a:ext cx="5095875" cy="647700"/>
          </a:xfrm>
          <a:prstGeom prst="rect">
            <a:avLst/>
          </a:prstGeom>
          <a:noFill/>
          <a:ln w="0">
            <a:noFill/>
            <a:prstDash val="solid"/>
          </a:ln>
        </p:spPr>
        <p:txBody>
          <a:bodyPr anchor="ctr">
            <a:noAutofit/>
          </a:bodyPr>
          <a:lstStyle/>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Green teams + waste audits • solar as a living lab</a:t>
            </a:r>
          </a:p>
          <a:p>
            <a:pPr algn="l">
              <a:buNone/>
              <a:defRPr sz="1425" b="1" i="0">
                <a:solidFill>
                  <a:srgbClr val="10233D"/>
                </a:solidFill>
                <a:latin typeface="Calibri"/>
                <a:ea typeface="Calibri"/>
                <a:cs typeface="Calibri"/>
              </a:defRPr>
            </a:pPr>
            <a:r>
              <a:rPr sz="1425" b="1" i="0">
                <a:solidFill>
                  <a:srgbClr val="10233D"/>
                </a:solidFill>
                <a:latin typeface="Calibri"/>
                <a:ea typeface="Calibri"/>
                <a:cs typeface="Calibri"/>
              </a:rPr>
              <a:t>Paid internships + sustainability career pathways</a:t>
            </a:r>
          </a:p>
        </p:txBody>
      </p:sp>
      <p:pic>
        <p:nvPicPr>
          <p:cNvPr id="54" name="Picture 53"/>
          <p:cNvPicPr>
            <a:picLocks noChangeAspect="1"/>
          </p:cNvPicPr>
          <p:nvPr/>
        </p:nvPicPr>
        <p:blipFill>
          <a:blip r:embed="rId3"/>
          <a:srcRect t="8995" b="8995"/>
          <a:stretch>
            <a:fillRect/>
          </a:stretch>
        </p:blipFill>
        <p:spPr>
          <a:xfrm>
            <a:off x="7905750" y="2171700"/>
            <a:ext cx="3600450" cy="2952750"/>
          </a:xfrm>
          <a:prstGeom prst="roundRect">
            <a:avLst>
              <a:gd name="adj" fmla="val 5161"/>
            </a:avLst>
          </a:prstGeom>
        </p:spPr>
      </p:pic>
      <p:sp>
        <p:nvSpPr>
          <p:cNvPr id="34" name="austin-photo-caption-shade">
            <a:extLst>
              <a:ext uri="{FF2B5EF4-FFF2-40B4-BE49-F238E27FC236}">
                <a16:creationId xmlns:a16="http://schemas.microsoft.com/office/drawing/2014/main" id="{FA04494D-2C0B-4910-80B9-D0CACC294175}"/>
              </a:ext>
            </a:extLst>
          </p:cNvPr>
          <p:cNvSpPr>
            <a:spLocks noGrp="1"/>
          </p:cNvSpPr>
          <p:nvPr/>
        </p:nvSpPr>
        <p:spPr>
          <a:xfrm>
            <a:off x="7905750" y="4657725"/>
            <a:ext cx="3600450" cy="466725"/>
          </a:xfrm>
          <a:prstGeom prst="roundRect">
            <a:avLst>
              <a:gd name="adj" fmla="val 24490"/>
            </a:avLst>
          </a:prstGeom>
          <a:solidFill>
            <a:srgbClr val="10233D">
              <a:alpha val="82000"/>
            </a:srgbClr>
          </a:solidFill>
          <a:ln w="0">
            <a:noFill/>
            <a:prstDash val="solid"/>
          </a:ln>
        </p:spPr>
        <p:txBody>
          <a:bodyPr/>
          <a:lstStyle/>
          <a:p>
            <a:endParaRPr lang="en-US"/>
          </a:p>
        </p:txBody>
      </p:sp>
      <p:sp>
        <p:nvSpPr>
          <p:cNvPr id="35" name="austin-photo-caption">
            <a:extLst>
              <a:ext uri="{FF2B5EF4-FFF2-40B4-BE49-F238E27FC236}">
                <a16:creationId xmlns:a16="http://schemas.microsoft.com/office/drawing/2014/main" id="{1C6A65DC-A038-4BB9-9A7E-953DE5223C29}"/>
              </a:ext>
            </a:extLst>
          </p:cNvPr>
          <p:cNvSpPr>
            <a:spLocks noGrp="1"/>
          </p:cNvSpPr>
          <p:nvPr/>
        </p:nvSpPr>
        <p:spPr>
          <a:xfrm>
            <a:off x="8077200" y="4752975"/>
            <a:ext cx="3257550" cy="266700"/>
          </a:xfrm>
          <a:prstGeom prst="rect">
            <a:avLst/>
          </a:prstGeom>
          <a:noFill/>
          <a:ln w="0">
            <a:noFill/>
            <a:prstDash val="solid"/>
          </a:ln>
        </p:spPr>
        <p:txBody>
          <a:bodyPr anchor="ctr">
            <a:noAutofit/>
          </a:bodyPr>
          <a:lstStyle/>
          <a:p>
            <a:pPr algn="ctr">
              <a:buNone/>
              <a:defRPr sz="975" b="1" i="0">
                <a:solidFill>
                  <a:srgbClr val="FFFFFF"/>
                </a:solidFill>
                <a:latin typeface="Calibri"/>
                <a:ea typeface="Calibri"/>
                <a:cs typeface="Calibri"/>
              </a:defRPr>
            </a:pPr>
            <a:r>
              <a:rPr sz="975" b="1" i="0">
                <a:solidFill>
                  <a:srgbClr val="FFFFFF"/>
                </a:solidFill>
                <a:latin typeface="Calibri"/>
                <a:ea typeface="Calibri"/>
                <a:cs typeface="Calibri"/>
              </a:rPr>
              <a:t>MATERIAL SALVAGE AT AN AUSTIN ISD FACILITY</a:t>
            </a:r>
          </a:p>
        </p:txBody>
      </p:sp>
    </p:spTree>
    <p:extLst>
      <p:ext uri="{BB962C8B-B14F-4D97-AF65-F5344CB8AC3E}">
        <p14:creationId xmlns:p14="http://schemas.microsoft.com/office/powerpoint/2010/main" val="1855896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2E8"/>
        </a:solidFill>
        <a:effectLst/>
      </p:bgPr>
    </p:bg>
    <p:spTree>
      <p:nvGrpSpPr>
        <p:cNvPr id="1" name=""/>
        <p:cNvGrpSpPr/>
        <p:nvPr/>
      </p:nvGrpSpPr>
      <p:grpSpPr>
        <a:xfrm>
          <a:off x="0" y="0"/>
          <a:ext cx="0" cy="0"/>
          <a:chOff x="0" y="0"/>
          <a:chExt cx="0" cy="0"/>
        </a:xfrm>
      </p:grpSpPr>
      <p:sp>
        <p:nvSpPr>
          <p:cNvPr id="25" name="kicker-321">
            <a:extLst>
              <a:ext uri="{FF2B5EF4-FFF2-40B4-BE49-F238E27FC236}">
                <a16:creationId xmlns:a16="http://schemas.microsoft.com/office/drawing/2014/main" id="{C9CB3CC3-70F3-48A8-99C4-5D8BC7E3A024}"/>
              </a:ext>
            </a:extLst>
          </p:cNvPr>
          <p:cNvSpPr>
            <a:spLocks noGrp="1"/>
          </p:cNvSpPr>
          <p:nvPr/>
        </p:nvSpPr>
        <p:spPr>
          <a:xfrm>
            <a:off x="685800" y="438150"/>
            <a:ext cx="4000500" cy="247650"/>
          </a:xfrm>
          <a:prstGeom prst="rect">
            <a:avLst/>
          </a:prstGeom>
          <a:noFill/>
          <a:ln w="0">
            <a:noFill/>
            <a:prstDash val="solid"/>
          </a:ln>
        </p:spPr>
        <p:txBody>
          <a:bodyPr anchor="ctr">
            <a:noAutofit/>
          </a:bodyPr>
          <a:lstStyle/>
          <a:p>
            <a:pPr algn="l">
              <a:buNone/>
              <a:defRPr sz="1125" b="1" i="0">
                <a:solidFill>
                  <a:srgbClr val="2D735F"/>
                </a:solidFill>
                <a:latin typeface="Calibri"/>
                <a:ea typeface="Calibri"/>
                <a:cs typeface="Calibri"/>
              </a:defRPr>
            </a:pPr>
            <a:r>
              <a:rPr sz="1125" b="1" i="0">
                <a:solidFill>
                  <a:srgbClr val="2D735F"/>
                </a:solidFill>
                <a:latin typeface="Calibri"/>
                <a:ea typeface="Calibri"/>
                <a:cs typeface="Calibri"/>
              </a:rPr>
              <a:t>THE COLLECTIVE</a:t>
            </a:r>
          </a:p>
        </p:txBody>
      </p:sp>
      <p:sp>
        <p:nvSpPr>
          <p:cNvPr id="2" name="slide-title-322">
            <a:extLst>
              <a:ext uri="{FF2B5EF4-FFF2-40B4-BE49-F238E27FC236}">
                <a16:creationId xmlns:a16="http://schemas.microsoft.com/office/drawing/2014/main" id="{6D392D60-6571-4A4D-8D0F-F9630E929900}"/>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10233D"/>
                </a:solidFill>
                <a:latin typeface="Calibri"/>
                <a:ea typeface="Calibri"/>
                <a:cs typeface="Calibri"/>
              </a:defRPr>
            </a:pPr>
            <a:r>
              <a:rPr sz="2550" b="1" i="0">
                <a:solidFill>
                  <a:srgbClr val="10233D"/>
                </a:solidFill>
                <a:latin typeface="Calibri"/>
                <a:ea typeface="Calibri"/>
                <a:cs typeface="Calibri"/>
              </a:rPr>
              <a:t>Each panelist holds one part of the circular system</a:t>
            </a:r>
          </a:p>
        </p:txBody>
      </p:sp>
      <p:sp>
        <p:nvSpPr>
          <p:cNvPr id="3" name="title-rule-323">
            <a:extLst>
              <a:ext uri="{FF2B5EF4-FFF2-40B4-BE49-F238E27FC236}">
                <a16:creationId xmlns:a16="http://schemas.microsoft.com/office/drawing/2014/main" id="{38C55153-DF9B-4F48-B23E-F3E8B820C908}"/>
              </a:ext>
            </a:extLst>
          </p:cNvPr>
          <p:cNvSpPr>
            <a:spLocks noGrp="1"/>
          </p:cNvSpPr>
          <p:nvPr/>
        </p:nvSpPr>
        <p:spPr>
          <a:xfrm>
            <a:off x="685800" y="1438275"/>
            <a:ext cx="10820400" cy="28575"/>
          </a:xfrm>
          <a:prstGeom prst="rect">
            <a:avLst/>
          </a:prstGeom>
          <a:solidFill>
            <a:srgbClr val="D7D1C5"/>
          </a:solidFill>
          <a:ln w="0">
            <a:noFill/>
            <a:prstDash val="solid"/>
          </a:ln>
        </p:spPr>
        <p:txBody>
          <a:bodyPr/>
          <a:lstStyle/>
          <a:p>
            <a:endParaRPr lang="en-US"/>
          </a:p>
        </p:txBody>
      </p:sp>
      <p:sp>
        <p:nvSpPr>
          <p:cNvPr id="4" name="campus-connector-324">
            <a:extLst>
              <a:ext uri="{FF2B5EF4-FFF2-40B4-BE49-F238E27FC236}">
                <a16:creationId xmlns:a16="http://schemas.microsoft.com/office/drawing/2014/main" id="{EFEFFD98-A488-433B-911D-EF469B99031A}"/>
              </a:ext>
            </a:extLst>
          </p:cNvPr>
          <p:cNvSpPr>
            <a:spLocks noGrp="1"/>
          </p:cNvSpPr>
          <p:nvPr/>
        </p:nvSpPr>
        <p:spPr>
          <a:xfrm>
            <a:off x="2590800" y="2076450"/>
            <a:ext cx="2838450" cy="38100"/>
          </a:xfrm>
          <a:prstGeom prst="rect">
            <a:avLst/>
          </a:prstGeom>
          <a:solidFill>
            <a:srgbClr val="D7D1C5"/>
          </a:solidFill>
          <a:ln w="0">
            <a:noFill/>
            <a:prstDash val="solid"/>
          </a:ln>
        </p:spPr>
        <p:txBody>
          <a:bodyPr/>
          <a:lstStyle/>
          <a:p>
            <a:endParaRPr lang="en-US"/>
          </a:p>
        </p:txBody>
      </p:sp>
      <p:sp>
        <p:nvSpPr>
          <p:cNvPr id="5" name="campus-connector-325">
            <a:extLst>
              <a:ext uri="{FF2B5EF4-FFF2-40B4-BE49-F238E27FC236}">
                <a16:creationId xmlns:a16="http://schemas.microsoft.com/office/drawing/2014/main" id="{1549F291-D886-4A34-B80A-5B86D62D9286}"/>
              </a:ext>
            </a:extLst>
          </p:cNvPr>
          <p:cNvSpPr>
            <a:spLocks noGrp="1"/>
          </p:cNvSpPr>
          <p:nvPr/>
        </p:nvSpPr>
        <p:spPr>
          <a:xfrm>
            <a:off x="2590800" y="2876550"/>
            <a:ext cx="2838450" cy="38100"/>
          </a:xfrm>
          <a:prstGeom prst="rect">
            <a:avLst/>
          </a:prstGeom>
          <a:solidFill>
            <a:srgbClr val="D7D1C5"/>
          </a:solidFill>
          <a:ln w="0">
            <a:noFill/>
            <a:prstDash val="solid"/>
          </a:ln>
        </p:spPr>
        <p:txBody>
          <a:bodyPr/>
          <a:lstStyle/>
          <a:p>
            <a:endParaRPr lang="en-US"/>
          </a:p>
        </p:txBody>
      </p:sp>
      <p:sp>
        <p:nvSpPr>
          <p:cNvPr id="6" name="campus-connector-326">
            <a:extLst>
              <a:ext uri="{FF2B5EF4-FFF2-40B4-BE49-F238E27FC236}">
                <a16:creationId xmlns:a16="http://schemas.microsoft.com/office/drawing/2014/main" id="{2BC0DAD9-4B6B-45EE-ACBA-CD33365B25B9}"/>
              </a:ext>
            </a:extLst>
          </p:cNvPr>
          <p:cNvSpPr>
            <a:spLocks noGrp="1"/>
          </p:cNvSpPr>
          <p:nvPr/>
        </p:nvSpPr>
        <p:spPr>
          <a:xfrm>
            <a:off x="2590800" y="3676650"/>
            <a:ext cx="2838450" cy="38100"/>
          </a:xfrm>
          <a:prstGeom prst="rect">
            <a:avLst/>
          </a:prstGeom>
          <a:solidFill>
            <a:srgbClr val="D7D1C5"/>
          </a:solidFill>
          <a:ln w="0">
            <a:noFill/>
            <a:prstDash val="solid"/>
          </a:ln>
        </p:spPr>
        <p:txBody>
          <a:bodyPr/>
          <a:lstStyle/>
          <a:p>
            <a:endParaRPr lang="en-US"/>
          </a:p>
        </p:txBody>
      </p:sp>
      <p:sp>
        <p:nvSpPr>
          <p:cNvPr id="7" name="campus-connector-327">
            <a:extLst>
              <a:ext uri="{FF2B5EF4-FFF2-40B4-BE49-F238E27FC236}">
                <a16:creationId xmlns:a16="http://schemas.microsoft.com/office/drawing/2014/main" id="{338D7861-7847-4CAF-8AA9-30FE1E2D392C}"/>
              </a:ext>
            </a:extLst>
          </p:cNvPr>
          <p:cNvSpPr>
            <a:spLocks noGrp="1"/>
          </p:cNvSpPr>
          <p:nvPr/>
        </p:nvSpPr>
        <p:spPr>
          <a:xfrm>
            <a:off x="2590800" y="4476750"/>
            <a:ext cx="2838450" cy="38100"/>
          </a:xfrm>
          <a:prstGeom prst="rect">
            <a:avLst/>
          </a:prstGeom>
          <a:solidFill>
            <a:srgbClr val="D7D1C5"/>
          </a:solidFill>
          <a:ln w="0">
            <a:noFill/>
            <a:prstDash val="solid"/>
          </a:ln>
        </p:spPr>
        <p:txBody>
          <a:bodyPr/>
          <a:lstStyle/>
          <a:p>
            <a:endParaRPr lang="en-US"/>
          </a:p>
        </p:txBody>
      </p:sp>
      <p:sp>
        <p:nvSpPr>
          <p:cNvPr id="8" name="campus-bus-328">
            <a:extLst>
              <a:ext uri="{FF2B5EF4-FFF2-40B4-BE49-F238E27FC236}">
                <a16:creationId xmlns:a16="http://schemas.microsoft.com/office/drawing/2014/main" id="{5E7896FF-EB5C-4273-9F34-261B0187DFBA}"/>
              </a:ext>
            </a:extLst>
          </p:cNvPr>
          <p:cNvSpPr>
            <a:spLocks noGrp="1"/>
          </p:cNvSpPr>
          <p:nvPr/>
        </p:nvSpPr>
        <p:spPr>
          <a:xfrm>
            <a:off x="5391150" y="1866900"/>
            <a:ext cx="38100" cy="2857500"/>
          </a:xfrm>
          <a:prstGeom prst="rect">
            <a:avLst/>
          </a:prstGeom>
          <a:solidFill>
            <a:srgbClr val="D7D1C5"/>
          </a:solidFill>
          <a:ln w="0">
            <a:noFill/>
            <a:prstDash val="solid"/>
          </a:ln>
        </p:spPr>
        <p:txBody>
          <a:bodyPr/>
          <a:lstStyle/>
          <a:p>
            <a:endParaRPr lang="en-US"/>
          </a:p>
        </p:txBody>
      </p:sp>
      <p:sp>
        <p:nvSpPr>
          <p:cNvPr id="9" name="network-connector-329">
            <a:extLst>
              <a:ext uri="{FF2B5EF4-FFF2-40B4-BE49-F238E27FC236}">
                <a16:creationId xmlns:a16="http://schemas.microsoft.com/office/drawing/2014/main" id="{38D509C3-A093-430D-BBDA-C69AE587C9AB}"/>
              </a:ext>
            </a:extLst>
          </p:cNvPr>
          <p:cNvSpPr>
            <a:spLocks noGrp="1"/>
          </p:cNvSpPr>
          <p:nvPr/>
        </p:nvSpPr>
        <p:spPr>
          <a:xfrm>
            <a:off x="5391150" y="3276600"/>
            <a:ext cx="1676400" cy="38100"/>
          </a:xfrm>
          <a:prstGeom prst="rect">
            <a:avLst/>
          </a:prstGeom>
          <a:solidFill>
            <a:srgbClr val="D7D1C5"/>
          </a:solidFill>
          <a:ln w="0">
            <a:noFill/>
            <a:prstDash val="solid"/>
          </a:ln>
        </p:spPr>
        <p:txBody>
          <a:bodyPr/>
          <a:lstStyle/>
          <a:p>
            <a:endParaRPr lang="en-US"/>
          </a:p>
        </p:txBody>
      </p:sp>
      <p:sp>
        <p:nvSpPr>
          <p:cNvPr id="10" name="campus-330">
            <a:extLst>
              <a:ext uri="{FF2B5EF4-FFF2-40B4-BE49-F238E27FC236}">
                <a16:creationId xmlns:a16="http://schemas.microsoft.com/office/drawing/2014/main" id="{9B8FE875-686B-4E41-AFB6-ECFC81ABD85C}"/>
              </a:ext>
            </a:extLst>
          </p:cNvPr>
          <p:cNvSpPr>
            <a:spLocks noGrp="1"/>
          </p:cNvSpPr>
          <p:nvPr/>
        </p:nvSpPr>
        <p:spPr>
          <a:xfrm>
            <a:off x="685800" y="1809750"/>
            <a:ext cx="1905000" cy="533400"/>
          </a:xfrm>
          <a:prstGeom prst="roundRect">
            <a:avLst>
              <a:gd name="adj" fmla="val 14286"/>
            </a:avLst>
          </a:prstGeom>
          <a:solidFill>
            <a:srgbClr val="FFFDF8"/>
          </a:solidFill>
          <a:ln w="19050">
            <a:solidFill>
              <a:srgbClr val="2C6E5B"/>
            </a:solidFill>
            <a:prstDash val="solid"/>
          </a:ln>
        </p:spPr>
        <p:txBody>
          <a:bodyPr/>
          <a:lstStyle/>
          <a:p>
            <a:endParaRPr lang="en-US"/>
          </a:p>
        </p:txBody>
      </p:sp>
      <p:sp>
        <p:nvSpPr>
          <p:cNvPr id="11" name="campus-331">
            <a:extLst>
              <a:ext uri="{FF2B5EF4-FFF2-40B4-BE49-F238E27FC236}">
                <a16:creationId xmlns:a16="http://schemas.microsoft.com/office/drawing/2014/main" id="{BE07B4EB-3837-42CF-B6F7-E63E2FC84915}"/>
              </a:ext>
            </a:extLst>
          </p:cNvPr>
          <p:cNvSpPr>
            <a:spLocks noGrp="1"/>
          </p:cNvSpPr>
          <p:nvPr/>
        </p:nvSpPr>
        <p:spPr>
          <a:xfrm>
            <a:off x="685800" y="2609850"/>
            <a:ext cx="1905000" cy="533400"/>
          </a:xfrm>
          <a:prstGeom prst="roundRect">
            <a:avLst>
              <a:gd name="adj" fmla="val 14286"/>
            </a:avLst>
          </a:prstGeom>
          <a:solidFill>
            <a:srgbClr val="FFFDF8"/>
          </a:solidFill>
          <a:ln w="19050">
            <a:solidFill>
              <a:srgbClr val="2C6E5B"/>
            </a:solidFill>
            <a:prstDash val="solid"/>
          </a:ln>
        </p:spPr>
        <p:txBody>
          <a:bodyPr/>
          <a:lstStyle/>
          <a:p>
            <a:endParaRPr lang="en-US"/>
          </a:p>
        </p:txBody>
      </p:sp>
      <p:sp>
        <p:nvSpPr>
          <p:cNvPr id="12" name="campus-332">
            <a:extLst>
              <a:ext uri="{FF2B5EF4-FFF2-40B4-BE49-F238E27FC236}">
                <a16:creationId xmlns:a16="http://schemas.microsoft.com/office/drawing/2014/main" id="{F11C9B85-1B1F-40CD-94D2-0E9E557644A7}"/>
              </a:ext>
            </a:extLst>
          </p:cNvPr>
          <p:cNvSpPr>
            <a:spLocks noGrp="1"/>
          </p:cNvSpPr>
          <p:nvPr/>
        </p:nvSpPr>
        <p:spPr>
          <a:xfrm>
            <a:off x="685800" y="3409950"/>
            <a:ext cx="1905000" cy="533400"/>
          </a:xfrm>
          <a:prstGeom prst="roundRect">
            <a:avLst>
              <a:gd name="adj" fmla="val 14286"/>
            </a:avLst>
          </a:prstGeom>
          <a:solidFill>
            <a:srgbClr val="FFFDF8"/>
          </a:solidFill>
          <a:ln w="19050">
            <a:solidFill>
              <a:srgbClr val="2C6E5B"/>
            </a:solidFill>
            <a:prstDash val="solid"/>
          </a:ln>
        </p:spPr>
        <p:txBody>
          <a:bodyPr/>
          <a:lstStyle/>
          <a:p>
            <a:endParaRPr lang="en-US"/>
          </a:p>
        </p:txBody>
      </p:sp>
      <p:sp>
        <p:nvSpPr>
          <p:cNvPr id="13" name="campus-333">
            <a:extLst>
              <a:ext uri="{FF2B5EF4-FFF2-40B4-BE49-F238E27FC236}">
                <a16:creationId xmlns:a16="http://schemas.microsoft.com/office/drawing/2014/main" id="{8A1DEA56-C177-48EB-B2B3-81644883CC56}"/>
              </a:ext>
            </a:extLst>
          </p:cNvPr>
          <p:cNvSpPr>
            <a:spLocks noGrp="1"/>
          </p:cNvSpPr>
          <p:nvPr/>
        </p:nvSpPr>
        <p:spPr>
          <a:xfrm>
            <a:off x="685800" y="4210050"/>
            <a:ext cx="1905000" cy="533400"/>
          </a:xfrm>
          <a:prstGeom prst="roundRect">
            <a:avLst>
              <a:gd name="adj" fmla="val 14286"/>
            </a:avLst>
          </a:prstGeom>
          <a:solidFill>
            <a:srgbClr val="FFFDF8"/>
          </a:solidFill>
          <a:ln w="19050">
            <a:solidFill>
              <a:srgbClr val="2C6E5B"/>
            </a:solidFill>
            <a:prstDash val="solid"/>
          </a:ln>
        </p:spPr>
        <p:txBody>
          <a:bodyPr/>
          <a:lstStyle/>
          <a:p>
            <a:endParaRPr lang="en-US"/>
          </a:p>
        </p:txBody>
      </p:sp>
      <p:sp>
        <p:nvSpPr>
          <p:cNvPr id="14" name="text-334">
            <a:extLst>
              <a:ext uri="{FF2B5EF4-FFF2-40B4-BE49-F238E27FC236}">
                <a16:creationId xmlns:a16="http://schemas.microsoft.com/office/drawing/2014/main" id="{C642C195-9CCD-4F7F-BE64-01690FE5F125}"/>
              </a:ext>
            </a:extLst>
          </p:cNvPr>
          <p:cNvSpPr>
            <a:spLocks noGrp="1"/>
          </p:cNvSpPr>
          <p:nvPr/>
        </p:nvSpPr>
        <p:spPr>
          <a:xfrm>
            <a:off x="800100" y="1819275"/>
            <a:ext cx="1752600" cy="533400"/>
          </a:xfrm>
          <a:prstGeom prst="rect">
            <a:avLst/>
          </a:prstGeom>
          <a:noFill/>
          <a:ln w="0">
            <a:noFill/>
            <a:prstDash val="solid"/>
          </a:ln>
        </p:spPr>
        <p:txBody>
          <a:bodyPr anchor="ctr">
            <a:noAutofit/>
          </a:bodyPr>
          <a:lstStyle/>
          <a:p>
            <a:pPr algn="ctr">
              <a:buNone/>
              <a:defRPr sz="1050" b="1" i="0">
                <a:solidFill>
                  <a:srgbClr val="10233D"/>
                </a:solidFill>
                <a:latin typeface="Calibri"/>
                <a:ea typeface="Calibri"/>
                <a:cs typeface="Calibri"/>
              </a:defRPr>
            </a:pPr>
            <a:r>
              <a:rPr lang="en-US" sz="1050" b="1" dirty="0">
                <a:solidFill>
                  <a:srgbClr val="10233D"/>
                </a:solidFill>
                <a:latin typeface="Calibri"/>
                <a:ea typeface="Calibri"/>
                <a:cs typeface="Calibri"/>
              </a:rPr>
              <a:t>MyCo</a:t>
            </a:r>
            <a:endParaRPr sz="1050" b="1" i="0" dirty="0">
              <a:solidFill>
                <a:srgbClr val="10233D"/>
              </a:solidFill>
              <a:latin typeface="Calibri"/>
              <a:ea typeface="Calibri"/>
              <a:cs typeface="Calibri"/>
            </a:endParaRPr>
          </a:p>
          <a:p>
            <a:pPr algn="ctr">
              <a:buNone/>
              <a:defRPr sz="1050" b="1" i="0">
                <a:solidFill>
                  <a:srgbClr val="10233D"/>
                </a:solidFill>
                <a:latin typeface="Calibri"/>
                <a:ea typeface="Calibri"/>
                <a:cs typeface="Calibri"/>
              </a:defRPr>
            </a:pPr>
            <a:r>
              <a:rPr sz="1050" b="1" i="0" dirty="0">
                <a:solidFill>
                  <a:srgbClr val="10233D"/>
                </a:solidFill>
                <a:latin typeface="Calibri"/>
                <a:ea typeface="Calibri"/>
                <a:cs typeface="Calibri"/>
              </a:rPr>
              <a:t>Fungi + nutrients</a:t>
            </a:r>
          </a:p>
        </p:txBody>
      </p:sp>
      <p:sp>
        <p:nvSpPr>
          <p:cNvPr id="15" name="text-335">
            <a:extLst>
              <a:ext uri="{FF2B5EF4-FFF2-40B4-BE49-F238E27FC236}">
                <a16:creationId xmlns:a16="http://schemas.microsoft.com/office/drawing/2014/main" id="{906EDB7D-E01C-4740-A75E-E46BFE03D688}"/>
              </a:ext>
            </a:extLst>
          </p:cNvPr>
          <p:cNvSpPr>
            <a:spLocks noGrp="1"/>
          </p:cNvSpPr>
          <p:nvPr/>
        </p:nvSpPr>
        <p:spPr>
          <a:xfrm>
            <a:off x="800100" y="2619375"/>
            <a:ext cx="1752600" cy="533400"/>
          </a:xfrm>
          <a:prstGeom prst="rect">
            <a:avLst/>
          </a:prstGeom>
          <a:noFill/>
          <a:ln w="0">
            <a:noFill/>
            <a:prstDash val="solid"/>
          </a:ln>
        </p:spPr>
        <p:txBody>
          <a:bodyPr anchor="ctr">
            <a:noAutofit/>
          </a:bodyPr>
          <a:lstStyle/>
          <a:p>
            <a:pPr algn="ctr">
              <a:buNone/>
              <a:defRPr sz="1050" b="1" i="0">
                <a:solidFill>
                  <a:srgbClr val="10233D"/>
                </a:solidFill>
                <a:latin typeface="Calibri"/>
                <a:ea typeface="Calibri"/>
                <a:cs typeface="Calibri"/>
              </a:defRPr>
            </a:pPr>
            <a:r>
              <a:rPr lang="en-US" sz="1050" b="1" dirty="0">
                <a:solidFill>
                  <a:srgbClr val="10233D"/>
                </a:solidFill>
                <a:latin typeface="Calibri"/>
                <a:ea typeface="Calibri"/>
                <a:cs typeface="Calibri"/>
              </a:rPr>
              <a:t>Baylor College of Medicine</a:t>
            </a:r>
            <a:endParaRPr sz="1050" b="1" i="0" dirty="0">
              <a:solidFill>
                <a:srgbClr val="10233D"/>
              </a:solidFill>
              <a:latin typeface="Calibri"/>
              <a:ea typeface="Calibri"/>
              <a:cs typeface="Calibri"/>
            </a:endParaRPr>
          </a:p>
          <a:p>
            <a:pPr algn="ctr">
              <a:buNone/>
              <a:defRPr sz="1050" b="1" i="0">
                <a:solidFill>
                  <a:srgbClr val="10233D"/>
                </a:solidFill>
                <a:latin typeface="Calibri"/>
                <a:ea typeface="Calibri"/>
                <a:cs typeface="Calibri"/>
              </a:defRPr>
            </a:pPr>
            <a:r>
              <a:rPr sz="1050" b="1" i="0" dirty="0">
                <a:solidFill>
                  <a:srgbClr val="10233D"/>
                </a:solidFill>
                <a:latin typeface="Calibri"/>
                <a:ea typeface="Calibri"/>
                <a:cs typeface="Calibri"/>
              </a:rPr>
              <a:t>Biological PET</a:t>
            </a:r>
          </a:p>
        </p:txBody>
      </p:sp>
      <p:sp>
        <p:nvSpPr>
          <p:cNvPr id="16" name="text-336">
            <a:extLst>
              <a:ext uri="{FF2B5EF4-FFF2-40B4-BE49-F238E27FC236}">
                <a16:creationId xmlns:a16="http://schemas.microsoft.com/office/drawing/2014/main" id="{6BEA9C94-2F98-4AE9-965C-1EC0F54091D8}"/>
              </a:ext>
            </a:extLst>
          </p:cNvPr>
          <p:cNvSpPr>
            <a:spLocks noGrp="1"/>
          </p:cNvSpPr>
          <p:nvPr/>
        </p:nvSpPr>
        <p:spPr>
          <a:xfrm>
            <a:off x="800100" y="3419475"/>
            <a:ext cx="1752600" cy="533400"/>
          </a:xfrm>
          <a:prstGeom prst="rect">
            <a:avLst/>
          </a:prstGeom>
          <a:noFill/>
          <a:ln w="0">
            <a:noFill/>
            <a:prstDash val="solid"/>
          </a:ln>
        </p:spPr>
        <p:txBody>
          <a:bodyPr anchor="ctr">
            <a:noAutofit/>
          </a:bodyPr>
          <a:lstStyle/>
          <a:p>
            <a:pPr algn="ctr">
              <a:buNone/>
              <a:defRPr sz="1050" b="1" i="0">
                <a:solidFill>
                  <a:srgbClr val="10233D"/>
                </a:solidFill>
                <a:latin typeface="Calibri"/>
                <a:ea typeface="Calibri"/>
                <a:cs typeface="Calibri"/>
              </a:defRPr>
            </a:pPr>
            <a:r>
              <a:rPr lang="en-US" sz="1050" b="1" dirty="0">
                <a:solidFill>
                  <a:srgbClr val="10233D"/>
                </a:solidFill>
                <a:latin typeface="Calibri"/>
                <a:ea typeface="Calibri"/>
                <a:cs typeface="Calibri"/>
              </a:rPr>
              <a:t>Flash Hydrogen</a:t>
            </a:r>
            <a:endParaRPr sz="1050" b="1" i="0" dirty="0">
              <a:solidFill>
                <a:srgbClr val="10233D"/>
              </a:solidFill>
              <a:latin typeface="Calibri"/>
              <a:ea typeface="Calibri"/>
              <a:cs typeface="Calibri"/>
            </a:endParaRPr>
          </a:p>
          <a:p>
            <a:pPr algn="ctr">
              <a:buNone/>
              <a:defRPr sz="1050" b="1" i="0">
                <a:solidFill>
                  <a:srgbClr val="10233D"/>
                </a:solidFill>
                <a:latin typeface="Calibri"/>
                <a:ea typeface="Calibri"/>
                <a:cs typeface="Calibri"/>
              </a:defRPr>
            </a:pPr>
            <a:r>
              <a:rPr sz="1050" b="1" i="0" dirty="0">
                <a:solidFill>
                  <a:srgbClr val="10233D"/>
                </a:solidFill>
                <a:latin typeface="Calibri"/>
                <a:ea typeface="Calibri"/>
                <a:cs typeface="Calibri"/>
              </a:rPr>
              <a:t>Hydrogen + carbon</a:t>
            </a:r>
          </a:p>
        </p:txBody>
      </p:sp>
      <p:sp>
        <p:nvSpPr>
          <p:cNvPr id="17" name="text-337">
            <a:extLst>
              <a:ext uri="{FF2B5EF4-FFF2-40B4-BE49-F238E27FC236}">
                <a16:creationId xmlns:a16="http://schemas.microsoft.com/office/drawing/2014/main" id="{6C2D5B44-C3C0-4C08-A186-E8DFCFF0FCDA}"/>
              </a:ext>
            </a:extLst>
          </p:cNvPr>
          <p:cNvSpPr>
            <a:spLocks noGrp="1"/>
          </p:cNvSpPr>
          <p:nvPr/>
        </p:nvSpPr>
        <p:spPr>
          <a:xfrm>
            <a:off x="800100" y="4219575"/>
            <a:ext cx="1752600" cy="533400"/>
          </a:xfrm>
          <a:prstGeom prst="rect">
            <a:avLst/>
          </a:prstGeom>
          <a:noFill/>
          <a:ln w="0">
            <a:noFill/>
            <a:prstDash val="solid"/>
          </a:ln>
        </p:spPr>
        <p:txBody>
          <a:bodyPr anchor="ctr">
            <a:noAutofit/>
          </a:bodyPr>
          <a:lstStyle/>
          <a:p>
            <a:pPr algn="ctr">
              <a:buNone/>
              <a:defRPr sz="1050" b="1" i="0">
                <a:solidFill>
                  <a:srgbClr val="10233D"/>
                </a:solidFill>
                <a:latin typeface="Calibri"/>
                <a:ea typeface="Calibri"/>
                <a:cs typeface="Calibri"/>
              </a:defRPr>
            </a:pPr>
            <a:r>
              <a:rPr sz="1050" b="1" i="0">
                <a:solidFill>
                  <a:srgbClr val="10233D"/>
                </a:solidFill>
                <a:latin typeface="Calibri"/>
                <a:ea typeface="Calibri"/>
                <a:cs typeface="Calibri"/>
              </a:rPr>
              <a:t>MAXARI</a:t>
            </a:r>
          </a:p>
          <a:p>
            <a:pPr algn="ctr">
              <a:buNone/>
              <a:defRPr sz="1050" b="1" i="0">
                <a:solidFill>
                  <a:srgbClr val="10233D"/>
                </a:solidFill>
                <a:latin typeface="Calibri"/>
                <a:ea typeface="Calibri"/>
                <a:cs typeface="Calibri"/>
              </a:defRPr>
            </a:pPr>
            <a:r>
              <a:rPr sz="1050" b="1" i="0">
                <a:solidFill>
                  <a:srgbClr val="10233D"/>
                </a:solidFill>
                <a:latin typeface="Calibri"/>
                <a:ea typeface="Calibri"/>
                <a:cs typeface="Calibri"/>
              </a:rPr>
              <a:t>Integration + delivery</a:t>
            </a:r>
          </a:p>
        </p:txBody>
      </p:sp>
      <p:sp>
        <p:nvSpPr>
          <p:cNvPr id="18" name="shared-system-338">
            <a:extLst>
              <a:ext uri="{FF2B5EF4-FFF2-40B4-BE49-F238E27FC236}">
                <a16:creationId xmlns:a16="http://schemas.microsoft.com/office/drawing/2014/main" id="{FFD7AADC-5B91-4EE0-8E36-101A79FC5395}"/>
              </a:ext>
            </a:extLst>
          </p:cNvPr>
          <p:cNvSpPr>
            <a:spLocks noGrp="1"/>
          </p:cNvSpPr>
          <p:nvPr/>
        </p:nvSpPr>
        <p:spPr>
          <a:xfrm>
            <a:off x="3371850" y="2247900"/>
            <a:ext cx="3143250" cy="2114550"/>
          </a:xfrm>
          <a:prstGeom prst="roundRect">
            <a:avLst>
              <a:gd name="adj" fmla="val 3604"/>
            </a:avLst>
          </a:prstGeom>
          <a:solidFill>
            <a:srgbClr val="2C6E5B"/>
          </a:solidFill>
          <a:ln w="0">
            <a:noFill/>
            <a:prstDash val="solid"/>
          </a:ln>
        </p:spPr>
        <p:txBody>
          <a:bodyPr/>
          <a:lstStyle/>
          <a:p>
            <a:endParaRPr lang="en-US"/>
          </a:p>
        </p:txBody>
      </p:sp>
      <p:sp>
        <p:nvSpPr>
          <p:cNvPr id="19" name="text-339">
            <a:extLst>
              <a:ext uri="{FF2B5EF4-FFF2-40B4-BE49-F238E27FC236}">
                <a16:creationId xmlns:a16="http://schemas.microsoft.com/office/drawing/2014/main" id="{B94EE4B2-0D07-4F3E-81F0-BC3363E1B6EC}"/>
              </a:ext>
            </a:extLst>
          </p:cNvPr>
          <p:cNvSpPr>
            <a:spLocks noGrp="1"/>
          </p:cNvSpPr>
          <p:nvPr/>
        </p:nvSpPr>
        <p:spPr>
          <a:xfrm>
            <a:off x="3638550" y="2724150"/>
            <a:ext cx="2609850" cy="1162050"/>
          </a:xfrm>
          <a:prstGeom prst="rect">
            <a:avLst/>
          </a:prstGeom>
          <a:noFill/>
          <a:ln w="0">
            <a:noFill/>
            <a:prstDash val="solid"/>
          </a:ln>
        </p:spPr>
        <p:txBody>
          <a:bodyPr/>
          <a:lstStyle/>
          <a:p>
            <a:pPr algn="ctr">
              <a:buNone/>
              <a:defRPr sz="2100" b="1" i="0">
                <a:solidFill>
                  <a:srgbClr val="FFFFFF"/>
                </a:solidFill>
              </a:defRPr>
            </a:pPr>
            <a:r>
              <a:rPr sz="2100" b="1" i="0">
                <a:solidFill>
                  <a:srgbClr val="FFFFFF"/>
                </a:solidFill>
              </a:rPr>
              <a:t>THE SHARED HUB</a:t>
            </a:r>
          </a:p>
          <a:p>
            <a:pPr algn="ctr">
              <a:buNone/>
              <a:defRPr sz="2100" b="1" i="0">
                <a:solidFill>
                  <a:srgbClr val="FFFFFF"/>
                </a:solidFill>
              </a:defRPr>
            </a:pPr>
            <a:r>
              <a:rPr sz="2100" b="1" i="0">
                <a:solidFill>
                  <a:srgbClr val="FFFFFF"/>
                </a:solidFill>
              </a:rPr>
              <a:t>FEEDSTOCK</a:t>
            </a:r>
          </a:p>
          <a:p>
            <a:pPr algn="ctr">
              <a:buNone/>
              <a:defRPr sz="2100" b="1" i="0">
                <a:solidFill>
                  <a:srgbClr val="FFFFFF"/>
                </a:solidFill>
              </a:defRPr>
            </a:pPr>
            <a:r>
              <a:rPr sz="2100" b="1" i="0">
                <a:solidFill>
                  <a:srgbClr val="FFFFFF"/>
                </a:solidFill>
              </a:rPr>
              <a:t>DATA + CONTRACTS</a:t>
            </a:r>
          </a:p>
        </p:txBody>
      </p:sp>
      <p:sp>
        <p:nvSpPr>
          <p:cNvPr id="22" name="text-342">
            <a:extLst>
              <a:ext uri="{FF2B5EF4-FFF2-40B4-BE49-F238E27FC236}">
                <a16:creationId xmlns:a16="http://schemas.microsoft.com/office/drawing/2014/main" id="{E9951674-84C5-46C0-B2CC-8D356F6A092C}"/>
              </a:ext>
            </a:extLst>
          </p:cNvPr>
          <p:cNvSpPr>
            <a:spLocks noGrp="1"/>
          </p:cNvSpPr>
          <p:nvPr/>
        </p:nvSpPr>
        <p:spPr>
          <a:xfrm>
            <a:off x="685800" y="5181600"/>
            <a:ext cx="10820400" cy="381000"/>
          </a:xfrm>
          <a:prstGeom prst="rect">
            <a:avLst/>
          </a:prstGeom>
          <a:noFill/>
          <a:ln w="0">
            <a:noFill/>
            <a:prstDash val="solid"/>
          </a:ln>
        </p:spPr>
        <p:txBody>
          <a:bodyPr anchor="ctr">
            <a:noAutofit/>
          </a:bodyPr>
          <a:lstStyle/>
          <a:p>
            <a:pPr algn="ctr">
              <a:buNone/>
              <a:defRPr sz="1200" b="1" i="0">
                <a:solidFill>
                  <a:srgbClr val="20466F"/>
                </a:solidFill>
                <a:latin typeface="Calibri"/>
                <a:ea typeface="Calibri"/>
                <a:cs typeface="Calibri"/>
              </a:defRPr>
            </a:pPr>
            <a:r>
              <a:rPr sz="1200" b="1" i="0" dirty="0">
                <a:solidFill>
                  <a:srgbClr val="20466F"/>
                </a:solidFill>
                <a:latin typeface="Calibri"/>
                <a:ea typeface="Calibri"/>
                <a:cs typeface="Calibri"/>
              </a:rPr>
              <a:t>Dr. D. Marshall Porterfield  •  Dr. Felipe-Andrés Piedra  •  Vladimir Mancevski  •  </a:t>
            </a:r>
            <a:r>
              <a:rPr lang="en-US" sz="1200" b="1" dirty="0">
                <a:solidFill>
                  <a:srgbClr val="20466F"/>
                </a:solidFill>
                <a:latin typeface="Calibri"/>
                <a:ea typeface="Calibri"/>
                <a:cs typeface="Calibri"/>
              </a:rPr>
              <a:t>Lisa Prusak, MA, SHRM-SCP</a:t>
            </a:r>
            <a:endParaRPr sz="1200" b="1" i="0" dirty="0">
              <a:solidFill>
                <a:srgbClr val="20466F"/>
              </a:solidFill>
              <a:latin typeface="Calibri"/>
              <a:ea typeface="Calibri"/>
              <a:cs typeface="Calibri"/>
            </a:endParaRPr>
          </a:p>
        </p:txBody>
      </p:sp>
      <p:sp>
        <p:nvSpPr>
          <p:cNvPr id="23" name="footer-label-343">
            <a:extLst>
              <a:ext uri="{FF2B5EF4-FFF2-40B4-BE49-F238E27FC236}">
                <a16:creationId xmlns:a16="http://schemas.microsoft.com/office/drawing/2014/main" id="{3F05A970-3A6C-4ACF-8138-6AC52038D82E}"/>
              </a:ext>
            </a:extLst>
          </p:cNvPr>
          <p:cNvSpPr>
            <a:spLocks noGrp="1"/>
          </p:cNvSpPr>
          <p:nvPr/>
        </p:nvSpPr>
        <p:spPr>
          <a:xfrm>
            <a:off x="685800" y="6496050"/>
            <a:ext cx="3429000" cy="190500"/>
          </a:xfrm>
          <a:prstGeom prst="rect">
            <a:avLst/>
          </a:prstGeom>
          <a:noFill/>
          <a:ln w="0">
            <a:noFill/>
            <a:prstDash val="solid"/>
          </a:ln>
        </p:spPr>
        <p:txBody>
          <a:bodyPr/>
          <a:lstStyle/>
          <a:p>
            <a:pPr algn="l">
              <a:buNone/>
              <a:defRPr sz="900" b="1" i="0">
                <a:solidFill>
                  <a:srgbClr val="6C7886"/>
                </a:solidFill>
              </a:defRPr>
            </a:pPr>
            <a:r>
              <a:rPr sz="900" b="1" i="0">
                <a:solidFill>
                  <a:srgbClr val="6C7886"/>
                </a:solidFill>
              </a:rPr>
              <a:t>TRASH TALKING WITH STACY</a:t>
            </a:r>
          </a:p>
        </p:txBody>
      </p:sp>
      <p:sp>
        <p:nvSpPr>
          <p:cNvPr id="24" name="footer-number-344">
            <a:extLst>
              <a:ext uri="{FF2B5EF4-FFF2-40B4-BE49-F238E27FC236}">
                <a16:creationId xmlns:a16="http://schemas.microsoft.com/office/drawing/2014/main" id="{31A8D49A-C17A-45A2-B06B-055E5C27FE39}"/>
              </a:ext>
            </a:extLst>
          </p:cNvPr>
          <p:cNvSpPr>
            <a:spLocks noGrp="1"/>
          </p:cNvSpPr>
          <p:nvPr/>
        </p:nvSpPr>
        <p:spPr>
          <a:xfrm>
            <a:off x="10668000" y="6496050"/>
            <a:ext cx="838200" cy="190500"/>
          </a:xfrm>
          <a:prstGeom prst="rect">
            <a:avLst/>
          </a:prstGeom>
          <a:noFill/>
          <a:ln w="0">
            <a:noFill/>
            <a:prstDash val="solid"/>
          </a:ln>
        </p:spPr>
        <p:txBody>
          <a:bodyPr/>
          <a:lstStyle/>
          <a:p>
            <a:pPr algn="r">
              <a:buNone/>
              <a:defRPr sz="900" b="1" i="0">
                <a:solidFill>
                  <a:srgbClr val="6C7886"/>
                </a:solidFill>
              </a:defRPr>
            </a:pPr>
            <a:r>
              <a:rPr sz="900" b="1" i="0">
                <a:solidFill>
                  <a:srgbClr val="6C7886"/>
                </a:solidFill>
              </a:rPr>
              <a:t>12 / 13</a:t>
            </a:r>
          </a:p>
        </p:txBody>
      </p:sp>
      <p:pic>
        <p:nvPicPr>
          <p:cNvPr id="57" name="Picture 56"/>
          <p:cNvPicPr>
            <a:picLocks noChangeAspect="1"/>
          </p:cNvPicPr>
          <p:nvPr/>
        </p:nvPicPr>
        <p:blipFill>
          <a:blip r:embed="rId3"/>
          <a:srcRect t="14270" b="14270"/>
          <a:stretch>
            <a:fillRect/>
          </a:stretch>
        </p:blipFill>
        <p:spPr>
          <a:xfrm>
            <a:off x="7067550" y="2247900"/>
            <a:ext cx="4438650" cy="2114550"/>
          </a:xfrm>
          <a:prstGeom prst="roundRect">
            <a:avLst>
              <a:gd name="adj" fmla="val 7207"/>
            </a:avLst>
          </a:prstGeom>
        </p:spPr>
      </p:pic>
      <p:sp>
        <p:nvSpPr>
          <p:cNvPr id="27" name="panel-photo-shade">
            <a:extLst>
              <a:ext uri="{FF2B5EF4-FFF2-40B4-BE49-F238E27FC236}">
                <a16:creationId xmlns:a16="http://schemas.microsoft.com/office/drawing/2014/main" id="{1963ADD9-B668-4AD5-9CFF-6EDB9CEA234C}"/>
              </a:ext>
            </a:extLst>
          </p:cNvPr>
          <p:cNvSpPr>
            <a:spLocks noGrp="1"/>
          </p:cNvSpPr>
          <p:nvPr/>
        </p:nvSpPr>
        <p:spPr>
          <a:xfrm>
            <a:off x="7067550" y="2247900"/>
            <a:ext cx="4438650" cy="2114550"/>
          </a:xfrm>
          <a:prstGeom prst="roundRect">
            <a:avLst>
              <a:gd name="adj" fmla="val 7207"/>
            </a:avLst>
          </a:prstGeom>
          <a:solidFill>
            <a:srgbClr val="10233D">
              <a:alpha val="60000"/>
            </a:srgbClr>
          </a:solidFill>
          <a:ln w="0">
            <a:noFill/>
            <a:prstDash val="solid"/>
          </a:ln>
        </p:spPr>
        <p:txBody>
          <a:bodyPr/>
          <a:lstStyle/>
          <a:p>
            <a:endParaRPr lang="en-US"/>
          </a:p>
        </p:txBody>
      </p:sp>
      <p:sp>
        <p:nvSpPr>
          <p:cNvPr id="28" name="panel-photo-border">
            <a:extLst>
              <a:ext uri="{FF2B5EF4-FFF2-40B4-BE49-F238E27FC236}">
                <a16:creationId xmlns:a16="http://schemas.microsoft.com/office/drawing/2014/main" id="{FDC950B0-12F5-45FD-92F9-DF3EA91A1E62}"/>
              </a:ext>
            </a:extLst>
          </p:cNvPr>
          <p:cNvSpPr>
            <a:spLocks noGrp="1"/>
          </p:cNvSpPr>
          <p:nvPr/>
        </p:nvSpPr>
        <p:spPr>
          <a:xfrm>
            <a:off x="7067550" y="2247900"/>
            <a:ext cx="4438650" cy="2114550"/>
          </a:xfrm>
          <a:prstGeom prst="roundRect">
            <a:avLst>
              <a:gd name="adj" fmla="val 7207"/>
            </a:avLst>
          </a:prstGeom>
          <a:noFill/>
          <a:ln w="28575">
            <a:solidFill>
              <a:srgbClr val="D9A520"/>
            </a:solidFill>
            <a:prstDash val="solid"/>
          </a:ln>
        </p:spPr>
        <p:txBody>
          <a:bodyPr/>
          <a:lstStyle/>
          <a:p>
            <a:endParaRPr lang="en-US"/>
          </a:p>
        </p:txBody>
      </p:sp>
      <p:sp>
        <p:nvSpPr>
          <p:cNvPr id="29" name="panel-photo-caption">
            <a:extLst>
              <a:ext uri="{FF2B5EF4-FFF2-40B4-BE49-F238E27FC236}">
                <a16:creationId xmlns:a16="http://schemas.microsoft.com/office/drawing/2014/main" id="{B33F7E0E-268E-4E69-85AF-1CDD49629EAE}"/>
              </a:ext>
            </a:extLst>
          </p:cNvPr>
          <p:cNvSpPr>
            <a:spLocks noGrp="1"/>
          </p:cNvSpPr>
          <p:nvPr/>
        </p:nvSpPr>
        <p:spPr>
          <a:xfrm>
            <a:off x="7429500" y="3990975"/>
            <a:ext cx="3714750" cy="209550"/>
          </a:xfrm>
          <a:prstGeom prst="rect">
            <a:avLst/>
          </a:prstGeom>
          <a:noFill/>
          <a:ln w="0">
            <a:noFill/>
            <a:prstDash val="solid"/>
          </a:ln>
        </p:spPr>
        <p:txBody>
          <a:bodyPr anchor="ctr">
            <a:noAutofit/>
          </a:bodyPr>
          <a:lstStyle/>
          <a:p>
            <a:pPr algn="ctr">
              <a:buNone/>
              <a:defRPr sz="825" b="1" i="0">
                <a:solidFill>
                  <a:srgbClr val="F3E3B2"/>
                </a:solidFill>
                <a:latin typeface="Calibri"/>
                <a:ea typeface="Calibri"/>
                <a:cs typeface="Calibri"/>
              </a:defRPr>
            </a:pPr>
            <a:r>
              <a:rPr sz="825" b="1" i="0">
                <a:solidFill>
                  <a:srgbClr val="F3E3B2"/>
                </a:solidFill>
                <a:latin typeface="Calibri"/>
                <a:ea typeface="Calibri"/>
                <a:cs typeface="Calibri"/>
              </a:rPr>
              <a:t>ILLUSTRATIVE FACILITY COLLABORATION</a:t>
            </a:r>
          </a:p>
        </p:txBody>
      </p:sp>
      <p:sp>
        <p:nvSpPr>
          <p:cNvPr id="31" name="panel-photo-expertise-overlay">
            <a:extLst>
              <a:ext uri="{FF2B5EF4-FFF2-40B4-BE49-F238E27FC236}">
                <a16:creationId xmlns:a16="http://schemas.microsoft.com/office/drawing/2014/main" id="{C7B23172-6EC3-4491-A5D8-A0E887ABA03D}"/>
              </a:ext>
            </a:extLst>
          </p:cNvPr>
          <p:cNvSpPr>
            <a:spLocks noGrp="1"/>
          </p:cNvSpPr>
          <p:nvPr/>
        </p:nvSpPr>
        <p:spPr>
          <a:xfrm>
            <a:off x="7334250" y="2600325"/>
            <a:ext cx="3905250" cy="1143000"/>
          </a:xfrm>
          <a:prstGeom prst="rect">
            <a:avLst/>
          </a:prstGeom>
          <a:noFill/>
          <a:ln w="0">
            <a:noFill/>
            <a:prstDash val="solid"/>
          </a:ln>
        </p:spPr>
        <p:txBody>
          <a:bodyPr anchor="ctr">
            <a:noAutofit/>
          </a:bodyPr>
          <a:lstStyle/>
          <a:p>
            <a:pPr algn="ctr">
              <a:buNone/>
              <a:defRPr sz="1725" b="1" i="0">
                <a:solidFill>
                  <a:srgbClr val="FFFFFF"/>
                </a:solidFill>
                <a:latin typeface="Calibri"/>
                <a:ea typeface="Calibri"/>
                <a:cs typeface="Calibri"/>
              </a:defRPr>
            </a:pPr>
            <a:r>
              <a:rPr sz="1725" b="1" i="0">
                <a:solidFill>
                  <a:srgbClr val="FFFFFF"/>
                </a:solidFill>
                <a:latin typeface="Calibri"/>
                <a:ea typeface="Calibri"/>
                <a:cs typeface="Calibri"/>
              </a:rPr>
              <a:t>BIOLOGY + MATERIALS</a:t>
            </a:r>
          </a:p>
          <a:p>
            <a:pPr algn="ctr">
              <a:buNone/>
              <a:defRPr sz="1725" b="1" i="0">
                <a:solidFill>
                  <a:srgbClr val="FFFFFF"/>
                </a:solidFill>
                <a:latin typeface="Calibri"/>
                <a:ea typeface="Calibri"/>
                <a:cs typeface="Calibri"/>
              </a:defRPr>
            </a:pPr>
            <a:r>
              <a:rPr sz="1725" b="1" i="0">
                <a:solidFill>
                  <a:srgbClr val="FFFFFF"/>
                </a:solidFill>
                <a:latin typeface="Calibri"/>
                <a:ea typeface="Calibri"/>
                <a:cs typeface="Calibri"/>
              </a:rPr>
              <a:t>HYDROGEN + CARBON</a:t>
            </a:r>
          </a:p>
          <a:p>
            <a:pPr algn="ctr">
              <a:buNone/>
              <a:defRPr sz="1725" b="1" i="0">
                <a:solidFill>
                  <a:srgbClr val="FFFFFF"/>
                </a:solidFill>
                <a:latin typeface="Calibri"/>
                <a:ea typeface="Calibri"/>
                <a:cs typeface="Calibri"/>
              </a:defRPr>
            </a:pPr>
            <a:r>
              <a:rPr sz="1725" b="1" i="0">
                <a:solidFill>
                  <a:srgbClr val="FFFFFF"/>
                </a:solidFill>
                <a:latin typeface="Calibri"/>
                <a:ea typeface="Calibri"/>
                <a:cs typeface="Calibri"/>
              </a:rPr>
              <a:t>INFRASTRUCTURE + CAPITAL</a:t>
            </a:r>
          </a:p>
        </p:txBody>
      </p:sp>
      <p:sp>
        <p:nvSpPr>
          <p:cNvPr id="33" name="panel-anchor">
            <a:extLst>
              <a:ext uri="{FF2B5EF4-FFF2-40B4-BE49-F238E27FC236}">
                <a16:creationId xmlns:a16="http://schemas.microsoft.com/office/drawing/2014/main" id="{F8D70DAF-6850-45ED-BA68-A23A2F73506F}"/>
              </a:ext>
            </a:extLst>
          </p:cNvPr>
          <p:cNvSpPr>
            <a:spLocks noGrp="1"/>
          </p:cNvSpPr>
          <p:nvPr/>
        </p:nvSpPr>
        <p:spPr>
          <a:xfrm>
            <a:off x="685800" y="5676900"/>
            <a:ext cx="10820400" cy="323850"/>
          </a:xfrm>
          <a:prstGeom prst="rect">
            <a:avLst/>
          </a:prstGeom>
          <a:noFill/>
          <a:ln w="0">
            <a:noFill/>
            <a:prstDash val="solid"/>
          </a:ln>
        </p:spPr>
        <p:txBody>
          <a:bodyPr anchor="ctr">
            <a:noAutofit/>
          </a:bodyPr>
          <a:lstStyle/>
          <a:p>
            <a:pPr algn="ctr">
              <a:buNone/>
              <a:defRPr sz="1350" b="1" i="1">
                <a:solidFill>
                  <a:srgbClr val="10233D"/>
                </a:solidFill>
                <a:latin typeface="Calibri"/>
                <a:ea typeface="Calibri"/>
                <a:cs typeface="Calibri"/>
              </a:defRPr>
            </a:pPr>
            <a:r>
              <a:rPr sz="3200" b="1" i="1" dirty="0">
                <a:solidFill>
                  <a:srgbClr val="10233D"/>
                </a:solidFill>
                <a:latin typeface="Calibri"/>
                <a:ea typeface="Calibri"/>
                <a:cs typeface="Calibri"/>
              </a:rPr>
              <a:t>Each holds one part. Collaboration completes the circle</a:t>
            </a:r>
            <a:r>
              <a:rPr sz="1350" b="1" i="1" dirty="0">
                <a:solidFill>
                  <a:srgbClr val="10233D"/>
                </a:solidFill>
                <a:latin typeface="Calibri"/>
                <a:ea typeface="Calibri"/>
                <a:cs typeface="Calibri"/>
              </a:rPr>
              <a:t>.</a:t>
            </a:r>
          </a:p>
        </p:txBody>
      </p:sp>
    </p:spTree>
    <p:extLst>
      <p:ext uri="{BB962C8B-B14F-4D97-AF65-F5344CB8AC3E}">
        <p14:creationId xmlns:p14="http://schemas.microsoft.com/office/powerpoint/2010/main" val="2044657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33D"/>
        </a:solidFill>
        <a:effectLst/>
      </p:bgPr>
    </p:bg>
    <p:spTree>
      <p:nvGrpSpPr>
        <p:cNvPr id="1" name=""/>
        <p:cNvGrpSpPr/>
        <p:nvPr/>
      </p:nvGrpSpPr>
      <p:grpSpPr>
        <a:xfrm>
          <a:off x="0" y="0"/>
          <a:ext cx="0" cy="0"/>
          <a:chOff x="0" y="0"/>
          <a:chExt cx="0" cy="0"/>
        </a:xfrm>
      </p:grpSpPr>
      <p:sp>
        <p:nvSpPr>
          <p:cNvPr id="15" name="kicker">
            <a:extLst>
              <a:ext uri="{FF2B5EF4-FFF2-40B4-BE49-F238E27FC236}">
                <a16:creationId xmlns:a16="http://schemas.microsoft.com/office/drawing/2014/main" id="{395FBDA4-C763-41C2-96EA-21D349315921}"/>
              </a:ext>
            </a:extLst>
          </p:cNvPr>
          <p:cNvSpPr>
            <a:spLocks noGrp="1"/>
          </p:cNvSpPr>
          <p:nvPr/>
        </p:nvSpPr>
        <p:spPr>
          <a:xfrm>
            <a:off x="685800" y="438150"/>
            <a:ext cx="4572000" cy="247650"/>
          </a:xfrm>
          <a:prstGeom prst="rect">
            <a:avLst/>
          </a:prstGeom>
          <a:noFill/>
          <a:ln w="0">
            <a:noFill/>
            <a:prstDash val="solid"/>
          </a:ln>
        </p:spPr>
        <p:txBody>
          <a:bodyPr anchor="ctr">
            <a:noAutofit/>
          </a:bodyPr>
          <a:lstStyle/>
          <a:p>
            <a:pPr algn="l">
              <a:buNone/>
              <a:defRPr sz="1125" b="1" i="0">
                <a:solidFill>
                  <a:srgbClr val="D9A520"/>
                </a:solidFill>
                <a:latin typeface="Calibri"/>
                <a:ea typeface="Calibri"/>
                <a:cs typeface="Calibri"/>
              </a:defRPr>
            </a:pPr>
            <a:r>
              <a:rPr sz="1125" b="1" i="0">
                <a:solidFill>
                  <a:srgbClr val="D9A520"/>
                </a:solidFill>
                <a:latin typeface="Calibri"/>
                <a:ea typeface="Calibri"/>
                <a:cs typeface="Calibri"/>
              </a:rPr>
              <a:t>CHANGE COURSE TOGETHER</a:t>
            </a:r>
          </a:p>
        </p:txBody>
      </p:sp>
      <p:sp>
        <p:nvSpPr>
          <p:cNvPr id="2" name="slide-title">
            <a:extLst>
              <a:ext uri="{FF2B5EF4-FFF2-40B4-BE49-F238E27FC236}">
                <a16:creationId xmlns:a16="http://schemas.microsoft.com/office/drawing/2014/main" id="{3C677913-F8A1-46B8-B2A4-6127349056F5}"/>
              </a:ext>
            </a:extLst>
          </p:cNvPr>
          <p:cNvSpPr>
            <a:spLocks noGrp="1"/>
          </p:cNvSpPr>
          <p:nvPr/>
        </p:nvSpPr>
        <p:spPr>
          <a:xfrm>
            <a:off x="685800" y="742950"/>
            <a:ext cx="10820400" cy="609600"/>
          </a:xfrm>
          <a:prstGeom prst="rect">
            <a:avLst/>
          </a:prstGeom>
          <a:noFill/>
          <a:ln w="0">
            <a:noFill/>
            <a:prstDash val="solid"/>
          </a:ln>
        </p:spPr>
        <p:txBody>
          <a:bodyPr anchor="ctr">
            <a:noAutofit/>
          </a:bodyPr>
          <a:lstStyle/>
          <a:p>
            <a:pPr algn="l">
              <a:buNone/>
              <a:defRPr sz="2550" b="1" i="0">
                <a:solidFill>
                  <a:srgbClr val="FFFFFF"/>
                </a:solidFill>
                <a:latin typeface="Calibri"/>
                <a:ea typeface="Calibri"/>
                <a:cs typeface="Calibri"/>
              </a:defRPr>
            </a:pPr>
            <a:r>
              <a:rPr sz="2550" b="1" i="0">
                <a:solidFill>
                  <a:srgbClr val="FFFFFF"/>
                </a:solidFill>
                <a:latin typeface="Calibri"/>
                <a:ea typeface="Calibri"/>
                <a:cs typeface="Calibri"/>
              </a:rPr>
              <a:t>WE STILL HAVE TIME.</a:t>
            </a:r>
          </a:p>
        </p:txBody>
      </p:sp>
      <p:sp>
        <p:nvSpPr>
          <p:cNvPr id="3" name="title-rule">
            <a:extLst>
              <a:ext uri="{FF2B5EF4-FFF2-40B4-BE49-F238E27FC236}">
                <a16:creationId xmlns:a16="http://schemas.microsoft.com/office/drawing/2014/main" id="{A7E2FD87-1401-4743-A8D7-4B6F8CB2174C}"/>
              </a:ext>
            </a:extLst>
          </p:cNvPr>
          <p:cNvSpPr>
            <a:spLocks noGrp="1"/>
          </p:cNvSpPr>
          <p:nvPr/>
        </p:nvSpPr>
        <p:spPr>
          <a:xfrm>
            <a:off x="685800" y="1438275"/>
            <a:ext cx="10820400" cy="19050"/>
          </a:xfrm>
          <a:prstGeom prst="rect">
            <a:avLst/>
          </a:prstGeom>
          <a:solidFill>
            <a:srgbClr val="D9A520"/>
          </a:solidFill>
          <a:ln w="0">
            <a:noFill/>
            <a:prstDash val="solid"/>
          </a:ln>
        </p:spPr>
        <p:txBody>
          <a:bodyPr/>
          <a:lstStyle/>
          <a:p>
            <a:endParaRPr lang="en-US"/>
          </a:p>
        </p:txBody>
      </p:sp>
      <p:sp>
        <p:nvSpPr>
          <p:cNvPr id="4" name="close-not-enough">
            <a:extLst>
              <a:ext uri="{FF2B5EF4-FFF2-40B4-BE49-F238E27FC236}">
                <a16:creationId xmlns:a16="http://schemas.microsoft.com/office/drawing/2014/main" id="{F5FC1AE1-9694-4601-A006-D97914263796}"/>
              </a:ext>
            </a:extLst>
          </p:cNvPr>
          <p:cNvSpPr>
            <a:spLocks noGrp="1"/>
          </p:cNvSpPr>
          <p:nvPr/>
        </p:nvSpPr>
        <p:spPr>
          <a:xfrm>
            <a:off x="685800" y="1676400"/>
            <a:ext cx="10820400" cy="438150"/>
          </a:xfrm>
          <a:prstGeom prst="rect">
            <a:avLst/>
          </a:prstGeom>
          <a:noFill/>
          <a:ln w="0">
            <a:noFill/>
            <a:prstDash val="solid"/>
          </a:ln>
        </p:spPr>
        <p:txBody>
          <a:bodyPr anchor="ctr">
            <a:noAutofit/>
          </a:bodyPr>
          <a:lstStyle/>
          <a:p>
            <a:pPr algn="ctr">
              <a:buNone/>
              <a:defRPr sz="1125" b="1" i="0">
                <a:solidFill>
                  <a:srgbClr val="CAD3DF"/>
                </a:solidFill>
                <a:latin typeface="Calibri"/>
                <a:ea typeface="Calibri"/>
                <a:cs typeface="Calibri"/>
              </a:defRPr>
            </a:pPr>
            <a:r>
              <a:rPr sz="1600" b="1" i="0" dirty="0">
                <a:solidFill>
                  <a:srgbClr val="CAD3DF"/>
                </a:solidFill>
                <a:latin typeface="Calibri"/>
                <a:ea typeface="Calibri"/>
                <a:cs typeface="Calibri"/>
              </a:rPr>
              <a:t>SEEING THE DANGER IS NOT ENOUGH.   •   A FEW LIFEBOATS ARE NOT ENOUGH.   •   YESTERDAY'S RULES ARE NOT ENOUGH</a:t>
            </a:r>
            <a:r>
              <a:rPr sz="1125" b="1" i="0" dirty="0">
                <a:solidFill>
                  <a:srgbClr val="CAD3DF"/>
                </a:solidFill>
                <a:latin typeface="Calibri"/>
                <a:ea typeface="Calibri"/>
                <a:cs typeface="Calibri"/>
              </a:rPr>
              <a:t>.</a:t>
            </a:r>
          </a:p>
        </p:txBody>
      </p:sp>
      <p:sp>
        <p:nvSpPr>
          <p:cNvPr id="5" name="cargo-quote-box">
            <a:extLst>
              <a:ext uri="{FF2B5EF4-FFF2-40B4-BE49-F238E27FC236}">
                <a16:creationId xmlns:a16="http://schemas.microsoft.com/office/drawing/2014/main" id="{5B36E1BC-3256-499F-9399-8A4DC7328490}"/>
              </a:ext>
            </a:extLst>
          </p:cNvPr>
          <p:cNvSpPr>
            <a:spLocks noGrp="1"/>
          </p:cNvSpPr>
          <p:nvPr/>
        </p:nvSpPr>
        <p:spPr>
          <a:xfrm>
            <a:off x="685800" y="2266950"/>
            <a:ext cx="10820400" cy="1524000"/>
          </a:xfrm>
          <a:prstGeom prst="roundRect">
            <a:avLst>
              <a:gd name="adj" fmla="val 10000"/>
            </a:avLst>
          </a:prstGeom>
          <a:solidFill>
            <a:srgbClr val="1A3657"/>
          </a:solidFill>
          <a:ln w="19050">
            <a:solidFill>
              <a:srgbClr val="D9A520"/>
            </a:solidFill>
            <a:prstDash val="solid"/>
          </a:ln>
        </p:spPr>
        <p:txBody>
          <a:bodyPr/>
          <a:lstStyle/>
          <a:p>
            <a:endParaRPr lang="en-US"/>
          </a:p>
        </p:txBody>
      </p:sp>
      <p:sp>
        <p:nvSpPr>
          <p:cNvPr id="6" name="cargo-quote">
            <a:extLst>
              <a:ext uri="{FF2B5EF4-FFF2-40B4-BE49-F238E27FC236}">
                <a16:creationId xmlns:a16="http://schemas.microsoft.com/office/drawing/2014/main" id="{F0A97CA6-6739-4B0E-80D9-ECAA054E30CA}"/>
              </a:ext>
            </a:extLst>
          </p:cNvPr>
          <p:cNvSpPr>
            <a:spLocks noGrp="1"/>
          </p:cNvSpPr>
          <p:nvPr/>
        </p:nvSpPr>
        <p:spPr>
          <a:xfrm>
            <a:off x="1066800" y="2476500"/>
            <a:ext cx="10058400" cy="1066800"/>
          </a:xfrm>
          <a:prstGeom prst="rect">
            <a:avLst/>
          </a:prstGeom>
          <a:noFill/>
          <a:ln w="0">
            <a:noFill/>
            <a:prstDash val="solid"/>
          </a:ln>
        </p:spPr>
        <p:txBody>
          <a:bodyPr anchor="ctr">
            <a:noAutofit/>
          </a:bodyPr>
          <a:lstStyle/>
          <a:p>
            <a:pPr algn="ctr">
              <a:buNone/>
              <a:defRPr sz="2550" b="1" i="0">
                <a:solidFill>
                  <a:srgbClr val="FFFFFF"/>
                </a:solidFill>
                <a:latin typeface="Calibri"/>
                <a:ea typeface="Calibri"/>
                <a:cs typeface="Calibri"/>
              </a:defRPr>
            </a:pPr>
            <a:r>
              <a:rPr lang="en-US" sz="2550" b="1" i="0" dirty="0">
                <a:solidFill>
                  <a:srgbClr val="FFFFFF"/>
                </a:solidFill>
                <a:latin typeface="Calibri"/>
                <a:ea typeface="Calibri"/>
                <a:cs typeface="Calibri"/>
              </a:rPr>
              <a:t>THE SYSTEM DETERMINES WHETHER ITS VALUE IS KEPT OR LOST.</a:t>
            </a:r>
            <a:endParaRPr sz="2550" b="1" i="0" dirty="0">
              <a:solidFill>
                <a:srgbClr val="FFFFFF"/>
              </a:solidFill>
              <a:latin typeface="Calibri"/>
              <a:ea typeface="Calibri"/>
              <a:cs typeface="Calibri"/>
            </a:endParaRPr>
          </a:p>
        </p:txBody>
      </p:sp>
      <p:sp>
        <p:nvSpPr>
          <p:cNvPr id="7" name="prevention-hierarchy">
            <a:extLst>
              <a:ext uri="{FF2B5EF4-FFF2-40B4-BE49-F238E27FC236}">
                <a16:creationId xmlns:a16="http://schemas.microsoft.com/office/drawing/2014/main" id="{D9BFCE0B-6088-4B1D-8502-B319714B7C7A}"/>
              </a:ext>
            </a:extLst>
          </p:cNvPr>
          <p:cNvSpPr>
            <a:spLocks noGrp="1"/>
          </p:cNvSpPr>
          <p:nvPr/>
        </p:nvSpPr>
        <p:spPr>
          <a:xfrm>
            <a:off x="685800" y="4019550"/>
            <a:ext cx="10820400" cy="361950"/>
          </a:xfrm>
          <a:prstGeom prst="rect">
            <a:avLst/>
          </a:prstGeom>
          <a:noFill/>
          <a:ln w="0">
            <a:noFill/>
            <a:prstDash val="solid"/>
          </a:ln>
        </p:spPr>
        <p:txBody>
          <a:bodyPr anchor="ctr">
            <a:noAutofit/>
          </a:bodyPr>
          <a:lstStyle/>
          <a:p>
            <a:pPr algn="ctr">
              <a:buNone/>
              <a:defRPr sz="1350" b="1" i="0">
                <a:solidFill>
                  <a:srgbClr val="D9A520"/>
                </a:solidFill>
                <a:latin typeface="Calibri"/>
                <a:ea typeface="Calibri"/>
                <a:cs typeface="Calibri"/>
              </a:defRPr>
            </a:pPr>
            <a:endParaRPr sz="2000" b="1" i="0" dirty="0">
              <a:solidFill>
                <a:srgbClr val="D9A520"/>
              </a:solidFill>
              <a:latin typeface="Calibri"/>
              <a:ea typeface="Calibri"/>
              <a:cs typeface="Calibri"/>
            </a:endParaRPr>
          </a:p>
        </p:txBody>
      </p:sp>
      <p:sp>
        <p:nvSpPr>
          <p:cNvPr id="8" name="close-steps">
            <a:extLst>
              <a:ext uri="{FF2B5EF4-FFF2-40B4-BE49-F238E27FC236}">
                <a16:creationId xmlns:a16="http://schemas.microsoft.com/office/drawing/2014/main" id="{FAB33510-05DA-4DF3-A8DE-38F76310A51E}"/>
              </a:ext>
            </a:extLst>
          </p:cNvPr>
          <p:cNvSpPr>
            <a:spLocks noGrp="1"/>
          </p:cNvSpPr>
          <p:nvPr/>
        </p:nvSpPr>
        <p:spPr>
          <a:xfrm>
            <a:off x="685800" y="4495800"/>
            <a:ext cx="10820400" cy="438150"/>
          </a:xfrm>
          <a:prstGeom prst="rect">
            <a:avLst/>
          </a:prstGeom>
          <a:noFill/>
          <a:ln w="0">
            <a:noFill/>
            <a:prstDash val="solid"/>
          </a:ln>
        </p:spPr>
        <p:txBody>
          <a:bodyPr anchor="ctr">
            <a:noAutofit/>
          </a:bodyPr>
          <a:lstStyle/>
          <a:p>
            <a:pPr algn="ctr">
              <a:buNone/>
              <a:defRPr sz="1125" b="1" i="0">
                <a:solidFill>
                  <a:srgbClr val="FFFFFF"/>
                </a:solidFill>
                <a:latin typeface="Calibri"/>
                <a:ea typeface="Calibri"/>
                <a:cs typeface="Calibri"/>
              </a:defRPr>
            </a:pPr>
            <a:r>
              <a:rPr lang="en-US" sz="2000" b="1" i="0" dirty="0">
                <a:solidFill>
                  <a:srgbClr val="FFFFFF"/>
                </a:solidFill>
                <a:latin typeface="Calibri"/>
                <a:ea typeface="Calibri"/>
                <a:cs typeface="Calibri"/>
              </a:rPr>
              <a:t>We do not need more lifeboats. We need to change course.</a:t>
            </a:r>
            <a:endParaRPr sz="2000" b="1" i="0" dirty="0">
              <a:solidFill>
                <a:srgbClr val="FFFFFF"/>
              </a:solidFill>
              <a:latin typeface="Calibri"/>
              <a:ea typeface="Calibri"/>
              <a:cs typeface="Calibri"/>
            </a:endParaRPr>
          </a:p>
        </p:txBody>
      </p:sp>
      <p:sp>
        <p:nvSpPr>
          <p:cNvPr id="9" name="invitation-box">
            <a:extLst>
              <a:ext uri="{FF2B5EF4-FFF2-40B4-BE49-F238E27FC236}">
                <a16:creationId xmlns:a16="http://schemas.microsoft.com/office/drawing/2014/main" id="{213965AC-FF92-49AF-9817-47ECE000414D}"/>
              </a:ext>
            </a:extLst>
          </p:cNvPr>
          <p:cNvSpPr>
            <a:spLocks noGrp="1"/>
          </p:cNvSpPr>
          <p:nvPr/>
        </p:nvSpPr>
        <p:spPr>
          <a:xfrm>
            <a:off x="685800" y="5048250"/>
            <a:ext cx="10820400" cy="647700"/>
          </a:xfrm>
          <a:prstGeom prst="roundRect">
            <a:avLst>
              <a:gd name="adj" fmla="val 17647"/>
            </a:avLst>
          </a:prstGeom>
          <a:solidFill>
            <a:schemeClr val="bg1">
              <a:alpha val="8000"/>
            </a:schemeClr>
          </a:solidFill>
          <a:ln w="9525">
            <a:solidFill>
              <a:srgbClr val="3A526F"/>
            </a:solidFill>
            <a:prstDash val="solid"/>
          </a:ln>
        </p:spPr>
        <p:txBody>
          <a:bodyPr/>
          <a:lstStyle/>
          <a:p>
            <a:pPr algn="ctr"/>
            <a:r>
              <a:rPr lang="en-US" sz="3200" dirty="0">
                <a:solidFill>
                  <a:schemeClr val="bg1"/>
                </a:solidFill>
              </a:rPr>
              <a:t>And let’s do it TOGETHER!</a:t>
            </a:r>
            <a:endParaRPr lang="en-US" dirty="0">
              <a:solidFill>
                <a:schemeClr val="bg1"/>
              </a:solidFill>
            </a:endParaRPr>
          </a:p>
        </p:txBody>
      </p:sp>
      <p:sp>
        <p:nvSpPr>
          <p:cNvPr id="10" name="invitation">
            <a:extLst>
              <a:ext uri="{FF2B5EF4-FFF2-40B4-BE49-F238E27FC236}">
                <a16:creationId xmlns:a16="http://schemas.microsoft.com/office/drawing/2014/main" id="{C8D5EC0D-83F0-44B8-8C02-AA89DEFD7B03}"/>
              </a:ext>
            </a:extLst>
          </p:cNvPr>
          <p:cNvSpPr>
            <a:spLocks noGrp="1"/>
          </p:cNvSpPr>
          <p:nvPr/>
        </p:nvSpPr>
        <p:spPr>
          <a:xfrm>
            <a:off x="933450" y="5181600"/>
            <a:ext cx="10325100" cy="381000"/>
          </a:xfrm>
          <a:prstGeom prst="rect">
            <a:avLst/>
          </a:prstGeom>
          <a:noFill/>
          <a:ln w="0">
            <a:noFill/>
            <a:prstDash val="solid"/>
          </a:ln>
        </p:spPr>
        <p:txBody>
          <a:bodyPr anchor="ctr">
            <a:noAutofit/>
          </a:bodyPr>
          <a:lstStyle/>
          <a:p>
            <a:pPr algn="ctr">
              <a:buNone/>
              <a:defRPr sz="1050" b="1" i="0">
                <a:solidFill>
                  <a:srgbClr val="D7E0EA"/>
                </a:solidFill>
                <a:latin typeface="Calibri"/>
                <a:ea typeface="Calibri"/>
                <a:cs typeface="Calibri"/>
              </a:defRPr>
            </a:pPr>
            <a:endParaRPr sz="1050" b="1" i="0" dirty="0">
              <a:solidFill>
                <a:srgbClr val="D7E0EA"/>
              </a:solidFill>
              <a:latin typeface="Calibri"/>
              <a:ea typeface="Calibri"/>
              <a:cs typeface="Calibri"/>
            </a:endParaRPr>
          </a:p>
        </p:txBody>
      </p:sp>
      <p:sp>
        <p:nvSpPr>
          <p:cNvPr id="11" name="anchor-rule">
            <a:extLst>
              <a:ext uri="{FF2B5EF4-FFF2-40B4-BE49-F238E27FC236}">
                <a16:creationId xmlns:a16="http://schemas.microsoft.com/office/drawing/2014/main" id="{40999412-039A-4C77-B77A-A06FA05A6FB1}"/>
              </a:ext>
            </a:extLst>
          </p:cNvPr>
          <p:cNvSpPr>
            <a:spLocks noGrp="1"/>
          </p:cNvSpPr>
          <p:nvPr/>
        </p:nvSpPr>
        <p:spPr>
          <a:xfrm>
            <a:off x="685800" y="5848350"/>
            <a:ext cx="57150" cy="419100"/>
          </a:xfrm>
          <a:prstGeom prst="rect">
            <a:avLst/>
          </a:prstGeom>
          <a:solidFill>
            <a:srgbClr val="D9A520"/>
          </a:solidFill>
          <a:ln w="0">
            <a:noFill/>
            <a:prstDash val="solid"/>
          </a:ln>
        </p:spPr>
        <p:txBody>
          <a:bodyPr/>
          <a:lstStyle/>
          <a:p>
            <a:endParaRPr lang="en-US"/>
          </a:p>
        </p:txBody>
      </p:sp>
      <p:sp>
        <p:nvSpPr>
          <p:cNvPr id="12" name="speaker-anchor">
            <a:extLst>
              <a:ext uri="{FF2B5EF4-FFF2-40B4-BE49-F238E27FC236}">
                <a16:creationId xmlns:a16="http://schemas.microsoft.com/office/drawing/2014/main" id="{419223FC-26C0-4AA7-90CF-C71E1D378B3E}"/>
              </a:ext>
            </a:extLst>
          </p:cNvPr>
          <p:cNvSpPr>
            <a:spLocks noGrp="1"/>
          </p:cNvSpPr>
          <p:nvPr/>
        </p:nvSpPr>
        <p:spPr>
          <a:xfrm>
            <a:off x="895350" y="5848350"/>
            <a:ext cx="10363200" cy="409575"/>
          </a:xfrm>
          <a:prstGeom prst="rect">
            <a:avLst/>
          </a:prstGeom>
          <a:noFill/>
          <a:ln w="0">
            <a:noFill/>
            <a:prstDash val="solid"/>
          </a:ln>
        </p:spPr>
        <p:txBody>
          <a:bodyPr anchor="ctr">
            <a:noAutofit/>
          </a:bodyPr>
          <a:lstStyle/>
          <a:p>
            <a:pPr algn="l">
              <a:buNone/>
              <a:defRPr sz="1350" b="1" i="1">
                <a:solidFill>
                  <a:srgbClr val="F7F2E8"/>
                </a:solidFill>
                <a:latin typeface="Calibri"/>
                <a:ea typeface="Calibri"/>
                <a:cs typeface="Calibri"/>
              </a:defRPr>
            </a:pPr>
            <a:r>
              <a:rPr sz="1350" b="1" i="1" dirty="0">
                <a:solidFill>
                  <a:srgbClr val="F7F2E8"/>
                </a:solidFill>
                <a:latin typeface="Calibri"/>
                <a:ea typeface="Calibri"/>
                <a:cs typeface="Calibri"/>
              </a:rPr>
              <a:t>The circular economy begins when we connect </a:t>
            </a:r>
            <a:r>
              <a:rPr lang="en-US" sz="1350" b="1" i="1" dirty="0">
                <a:solidFill>
                  <a:srgbClr val="F7F2E8"/>
                </a:solidFill>
                <a:latin typeface="Calibri"/>
                <a:ea typeface="Calibri"/>
                <a:cs typeface="Calibri"/>
              </a:rPr>
              <a:t>everything together</a:t>
            </a:r>
            <a:r>
              <a:rPr sz="1350" b="1" i="1" dirty="0">
                <a:solidFill>
                  <a:srgbClr val="F7F2E8"/>
                </a:solidFill>
                <a:latin typeface="Calibri"/>
                <a:ea typeface="Calibri"/>
                <a:cs typeface="Calibri"/>
              </a:rPr>
              <a:t>.</a:t>
            </a:r>
          </a:p>
        </p:txBody>
      </p:sp>
      <p:sp>
        <p:nvSpPr>
          <p:cNvPr id="13" name="footer-label">
            <a:extLst>
              <a:ext uri="{FF2B5EF4-FFF2-40B4-BE49-F238E27FC236}">
                <a16:creationId xmlns:a16="http://schemas.microsoft.com/office/drawing/2014/main" id="{7AE9C658-F6BC-4B19-9C3F-C2028677454A}"/>
              </a:ext>
            </a:extLst>
          </p:cNvPr>
          <p:cNvSpPr>
            <a:spLocks noGrp="1"/>
          </p:cNvSpPr>
          <p:nvPr/>
        </p:nvSpPr>
        <p:spPr>
          <a:xfrm>
            <a:off x="685800" y="6496050"/>
            <a:ext cx="3429000" cy="190500"/>
          </a:xfrm>
          <a:prstGeom prst="rect">
            <a:avLst/>
          </a:prstGeom>
          <a:noFill/>
          <a:ln w="0">
            <a:noFill/>
            <a:prstDash val="solid"/>
          </a:ln>
        </p:spPr>
        <p:txBody>
          <a:bodyPr anchor="ctr">
            <a:noAutofit/>
          </a:bodyPr>
          <a:lstStyle/>
          <a:p>
            <a:pPr algn="l">
              <a:buNone/>
              <a:defRPr sz="750" b="1" i="0">
                <a:solidFill>
                  <a:srgbClr val="A8B3C3"/>
                </a:solidFill>
                <a:latin typeface="Calibri"/>
                <a:ea typeface="Calibri"/>
                <a:cs typeface="Calibri"/>
              </a:defRPr>
            </a:pPr>
            <a:r>
              <a:rPr sz="750" b="1" i="0">
                <a:solidFill>
                  <a:srgbClr val="A8B3C3"/>
                </a:solidFill>
                <a:latin typeface="Calibri"/>
                <a:ea typeface="Calibri"/>
                <a:cs typeface="Calibri"/>
              </a:rPr>
              <a:t>TRASH TALKING WITH STACY</a:t>
            </a:r>
          </a:p>
        </p:txBody>
      </p:sp>
      <p:sp>
        <p:nvSpPr>
          <p:cNvPr id="14" name="footer-number">
            <a:extLst>
              <a:ext uri="{FF2B5EF4-FFF2-40B4-BE49-F238E27FC236}">
                <a16:creationId xmlns:a16="http://schemas.microsoft.com/office/drawing/2014/main" id="{66A6A672-F3DE-4D75-BEC0-437969C03909}"/>
              </a:ext>
            </a:extLst>
          </p:cNvPr>
          <p:cNvSpPr>
            <a:spLocks noGrp="1"/>
          </p:cNvSpPr>
          <p:nvPr/>
        </p:nvSpPr>
        <p:spPr>
          <a:xfrm>
            <a:off x="10668000" y="6496050"/>
            <a:ext cx="838200" cy="190500"/>
          </a:xfrm>
          <a:prstGeom prst="rect">
            <a:avLst/>
          </a:prstGeom>
          <a:noFill/>
          <a:ln w="0">
            <a:noFill/>
            <a:prstDash val="solid"/>
          </a:ln>
        </p:spPr>
        <p:txBody>
          <a:bodyPr anchor="ctr">
            <a:noAutofit/>
          </a:bodyPr>
          <a:lstStyle/>
          <a:p>
            <a:pPr algn="r">
              <a:buNone/>
              <a:defRPr sz="750" b="1" i="0">
                <a:solidFill>
                  <a:srgbClr val="A8B3C3"/>
                </a:solidFill>
                <a:latin typeface="Calibri"/>
                <a:ea typeface="Calibri"/>
                <a:cs typeface="Calibri"/>
              </a:defRPr>
            </a:pPr>
            <a:r>
              <a:rPr sz="750" b="1" i="0">
                <a:solidFill>
                  <a:srgbClr val="A8B3C3"/>
                </a:solidFill>
                <a:latin typeface="Calibri"/>
                <a:ea typeface="Calibri"/>
                <a:cs typeface="Calibri"/>
              </a:rPr>
              <a:t>13 / 13</a:t>
            </a:r>
          </a:p>
        </p:txBody>
      </p:sp>
    </p:spTree>
    <p:extLst>
      <p:ext uri="{BB962C8B-B14F-4D97-AF65-F5344CB8AC3E}">
        <p14:creationId xmlns:p14="http://schemas.microsoft.com/office/powerpoint/2010/main" val="61204715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3122</Words>
  <Application>Microsoft Office PowerPoint</Application>
  <DocSecurity>0</DocSecurity>
  <PresentationFormat>Widescreen</PresentationFormat>
  <Paragraphs>316</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Donna Richardson</cp:lastModifiedBy>
  <cp:revision>1</cp:revision>
  <dcterms:created xsi:type="dcterms:W3CDTF">2026-09-18T13:06:23Z</dcterms:created>
  <dcterms:modified xsi:type="dcterms:W3CDTF">2026-09-23T16:36:49Z</dcterms:modified>
</cp:coreProperties>
</file>