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1" r:id="rId1"/>
    <p:sldMasterId id="2147483968" r:id="rId2"/>
  </p:sldMasterIdLst>
  <p:notesMasterIdLst>
    <p:notesMasterId r:id="rId7"/>
  </p:notesMasterIdLst>
  <p:handoutMasterIdLst>
    <p:handoutMasterId r:id="rId8"/>
  </p:handoutMasterIdLst>
  <p:sldIdLst>
    <p:sldId id="3689" r:id="rId3"/>
    <p:sldId id="1353" r:id="rId4"/>
    <p:sldId id="1471" r:id="rId5"/>
    <p:sldId id="3691" r:id="rId6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5A43AD8D-0615-4096-A207-E6B23A6AC6DF}">
          <p14:sldIdLst>
            <p14:sldId id="3689"/>
            <p14:sldId id="1353"/>
            <p14:sldId id="1471"/>
            <p14:sldId id="36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799E"/>
    <a:srgbClr val="FEBC18"/>
    <a:srgbClr val="FFFFFF"/>
    <a:srgbClr val="00FF00"/>
    <a:srgbClr val="E3E7EF"/>
    <a:srgbClr val="E7EB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920"/>
    <p:restoredTop sz="94628"/>
  </p:normalViewPr>
  <p:slideViewPr>
    <p:cSldViewPr snapToGrid="0">
      <p:cViewPr varScale="1">
        <p:scale>
          <a:sx n="86" d="100"/>
          <a:sy n="86" d="100"/>
        </p:scale>
        <p:origin x="224" y="816"/>
      </p:cViewPr>
      <p:guideLst>
        <p:guide orient="horz" pos="2160"/>
        <p:guide pos="3780"/>
      </p:guideLst>
    </p:cSldViewPr>
  </p:slideViewPr>
  <p:notesTextViewPr>
    <p:cViewPr>
      <p:scale>
        <a:sx n="1" d="1"/>
        <a:sy n="1" d="1"/>
      </p:scale>
      <p:origin x="0" y="-88"/>
    </p:cViewPr>
  </p:notesTextViewPr>
  <p:sorterViewPr>
    <p:cViewPr>
      <p:scale>
        <a:sx n="1" d="1"/>
        <a:sy n="1" d="1"/>
      </p:scale>
      <p:origin x="0" y="-157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3342" tIns="46671" rIns="93342" bIns="4667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3342" tIns="46671" rIns="93342" bIns="46671" rtlCol="0"/>
          <a:lstStyle>
            <a:lvl1pPr algn="r">
              <a:defRPr sz="1200"/>
            </a:lvl1pPr>
          </a:lstStyle>
          <a:p>
            <a:fld id="{A920D217-59CE-4A56-9DEA-15F364155708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3"/>
            <a:ext cx="3077739" cy="471053"/>
          </a:xfrm>
          <a:prstGeom prst="rect">
            <a:avLst/>
          </a:prstGeom>
        </p:spPr>
        <p:txBody>
          <a:bodyPr vert="horz" lIns="93342" tIns="46671" rIns="93342" bIns="4667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3"/>
            <a:ext cx="3077739" cy="471053"/>
          </a:xfrm>
          <a:prstGeom prst="rect">
            <a:avLst/>
          </a:prstGeom>
        </p:spPr>
        <p:txBody>
          <a:bodyPr vert="horz" lIns="93342" tIns="46671" rIns="93342" bIns="46671" rtlCol="0" anchor="b"/>
          <a:lstStyle>
            <a:lvl1pPr algn="r">
              <a:defRPr sz="1200"/>
            </a:lvl1pPr>
          </a:lstStyle>
          <a:p>
            <a:fld id="{857A1DD4-4DF6-448B-880E-BBBB2633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623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5365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0688" y="703263"/>
            <a:ext cx="626110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10248" y="4444135"/>
            <a:ext cx="5681980" cy="3636110"/>
          </a:xfrm>
          <a:prstGeom prst="rect">
            <a:avLst/>
          </a:prstGeom>
        </p:spPr>
        <p:txBody>
          <a:bodyPr lIns="93342" tIns="46671" rIns="93342" bIns="46671"/>
          <a:lstStyle/>
          <a:p>
            <a:r>
              <a:rPr lang="en-US" dirty="0"/>
              <a:t>Slides from James Cargas, Texas PACE Authority</a:t>
            </a:r>
          </a:p>
          <a:p>
            <a:r>
              <a:rPr lang="en-US" dirty="0"/>
              <a:t>Cell: (703) 472-0359</a:t>
            </a:r>
          </a:p>
          <a:p>
            <a:r>
              <a:rPr lang="en-US" dirty="0" err="1"/>
              <a:t>James@TexasPACEAuthority.org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645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A275B-7175-4CB0-8986-6C10B4313CC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106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7A9B1-81CD-A400-D311-8F58740EB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B5EBA2-92D5-D594-F93D-A91329059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2A8518-44D5-E346-CACC-495ED7F0B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708" y="4435117"/>
            <a:ext cx="5661660" cy="3628732"/>
          </a:xfrm>
          <a:prstGeom prst="rect">
            <a:avLst/>
          </a:prstGeom>
        </p:spPr>
        <p:txBody>
          <a:bodyPr lIns="93086" tIns="46543" rIns="93086" bIns="46543"/>
          <a:lstStyle/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6CD05-F3AC-BC0E-8821-2AAB0BE0B2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828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61526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31AA-0A8A-474E-B217-A39A9AB345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127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150C-3AC7-405C-BD14-BF1633CE0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31AA-0A8A-474E-B217-A39A9AB345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906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253049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915484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675800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8499995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1238282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903499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3051645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278335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686928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6084840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jblack6572\Dropbox\PACE\Marketing Materials\TPA Material\LOGOS\On Screen (RGB)\TPA-RGB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582" y="501650"/>
            <a:ext cx="2496277" cy="501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2246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9411EC-A126-47F7-BE9E-FAAD8D614FC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9169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201"/>
            <a:ext cx="10515600" cy="9902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60" name="Group 59"/>
          <p:cNvGrpSpPr>
            <a:grpSpLocks/>
          </p:cNvGrpSpPr>
          <p:nvPr userDrawn="1"/>
        </p:nvGrpSpPr>
        <p:grpSpPr bwMode="auto">
          <a:xfrm>
            <a:off x="6085" y="-14190"/>
            <a:ext cx="12192000" cy="977810"/>
            <a:chOff x="-414" y="2069"/>
            <a:chExt cx="12220" cy="1180"/>
          </a:xfrm>
        </p:grpSpPr>
        <p:sp>
          <p:nvSpPr>
            <p:cNvPr id="61" name="Freeform 60"/>
            <p:cNvSpPr>
              <a:spLocks/>
            </p:cNvSpPr>
            <p:nvPr userDrawn="1"/>
          </p:nvSpPr>
          <p:spPr bwMode="auto">
            <a:xfrm>
              <a:off x="-414" y="2069"/>
              <a:ext cx="12220" cy="1180"/>
            </a:xfrm>
            <a:custGeom>
              <a:avLst/>
              <a:gdLst>
                <a:gd name="T0" fmla="+- 0 10 10"/>
                <a:gd name="T1" fmla="*/ T0 w 12220"/>
                <a:gd name="T2" fmla="+- 0 1190 10"/>
                <a:gd name="T3" fmla="*/ 1190 h 1180"/>
                <a:gd name="T4" fmla="+- 0 12230 10"/>
                <a:gd name="T5" fmla="*/ T4 w 12220"/>
                <a:gd name="T6" fmla="+- 0 1190 10"/>
                <a:gd name="T7" fmla="*/ 1190 h 1180"/>
                <a:gd name="T8" fmla="+- 0 12230 10"/>
                <a:gd name="T9" fmla="*/ T8 w 12220"/>
                <a:gd name="T10" fmla="+- 0 10 10"/>
                <a:gd name="T11" fmla="*/ 10 h 1180"/>
                <a:gd name="T12" fmla="+- 0 10 10"/>
                <a:gd name="T13" fmla="*/ T12 w 12220"/>
                <a:gd name="T14" fmla="+- 0 10 10"/>
                <a:gd name="T15" fmla="*/ 10 h 1180"/>
                <a:gd name="T16" fmla="+- 0 10 10"/>
                <a:gd name="T17" fmla="*/ T16 w 12220"/>
                <a:gd name="T18" fmla="+- 0 1190 10"/>
                <a:gd name="T19" fmla="*/ 1190 h 11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2220" h="1180">
                  <a:moveTo>
                    <a:pt x="0" y="1180"/>
                  </a:moveTo>
                  <a:lnTo>
                    <a:pt x="12220" y="1180"/>
                  </a:lnTo>
                  <a:lnTo>
                    <a:pt x="12220" y="0"/>
                  </a:lnTo>
                  <a:lnTo>
                    <a:pt x="0" y="0"/>
                  </a:lnTo>
                  <a:lnTo>
                    <a:pt x="0" y="1180"/>
                  </a:lnTo>
                  <a:close/>
                </a:path>
              </a:pathLst>
            </a:custGeom>
            <a:solidFill>
              <a:srgbClr val="2179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800"/>
            </a:p>
          </p:txBody>
        </p:sp>
      </p:grp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411EC-A126-47F7-BE9E-FAAD8D614FCF}" type="slidenum">
              <a:rPr lang="en-US" smtClean="0"/>
              <a:t>‹#›</a:t>
            </a:fld>
            <a:endParaRPr lang="en-US"/>
          </a:p>
        </p:txBody>
      </p:sp>
      <p:grpSp>
        <p:nvGrpSpPr>
          <p:cNvPr id="58" name="Group 57"/>
          <p:cNvGrpSpPr>
            <a:grpSpLocks/>
          </p:cNvGrpSpPr>
          <p:nvPr userDrawn="1"/>
        </p:nvGrpSpPr>
        <p:grpSpPr bwMode="auto">
          <a:xfrm>
            <a:off x="0" y="5479380"/>
            <a:ext cx="12192000" cy="1378620"/>
            <a:chOff x="10" y="10"/>
            <a:chExt cx="12220" cy="1180"/>
          </a:xfrm>
        </p:grpSpPr>
        <p:sp>
          <p:nvSpPr>
            <p:cNvPr id="59" name="Freeform 58"/>
            <p:cNvSpPr>
              <a:spLocks/>
            </p:cNvSpPr>
            <p:nvPr userDrawn="1"/>
          </p:nvSpPr>
          <p:spPr bwMode="auto">
            <a:xfrm>
              <a:off x="10" y="10"/>
              <a:ext cx="12220" cy="1180"/>
            </a:xfrm>
            <a:custGeom>
              <a:avLst/>
              <a:gdLst>
                <a:gd name="T0" fmla="+- 0 10 10"/>
                <a:gd name="T1" fmla="*/ T0 w 12220"/>
                <a:gd name="T2" fmla="+- 0 1190 10"/>
                <a:gd name="T3" fmla="*/ 1190 h 1180"/>
                <a:gd name="T4" fmla="+- 0 12230 10"/>
                <a:gd name="T5" fmla="*/ T4 w 12220"/>
                <a:gd name="T6" fmla="+- 0 1190 10"/>
                <a:gd name="T7" fmla="*/ 1190 h 1180"/>
                <a:gd name="T8" fmla="+- 0 12230 10"/>
                <a:gd name="T9" fmla="*/ T8 w 12220"/>
                <a:gd name="T10" fmla="+- 0 10 10"/>
                <a:gd name="T11" fmla="*/ 10 h 1180"/>
                <a:gd name="T12" fmla="+- 0 10 10"/>
                <a:gd name="T13" fmla="*/ T12 w 12220"/>
                <a:gd name="T14" fmla="+- 0 10 10"/>
                <a:gd name="T15" fmla="*/ 10 h 1180"/>
                <a:gd name="T16" fmla="+- 0 10 10"/>
                <a:gd name="T17" fmla="*/ T16 w 12220"/>
                <a:gd name="T18" fmla="+- 0 1190 10"/>
                <a:gd name="T19" fmla="*/ 1190 h 11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2220" h="1180">
                  <a:moveTo>
                    <a:pt x="0" y="1180"/>
                  </a:moveTo>
                  <a:lnTo>
                    <a:pt x="12220" y="1180"/>
                  </a:lnTo>
                  <a:lnTo>
                    <a:pt x="12220" y="0"/>
                  </a:lnTo>
                  <a:lnTo>
                    <a:pt x="0" y="0"/>
                  </a:lnTo>
                  <a:lnTo>
                    <a:pt x="0" y="1180"/>
                  </a:lnTo>
                  <a:close/>
                </a:path>
              </a:pathLst>
            </a:custGeom>
            <a:solidFill>
              <a:srgbClr val="2179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800"/>
            </a:p>
          </p:txBody>
        </p:sp>
      </p:grpSp>
      <p:grpSp>
        <p:nvGrpSpPr>
          <p:cNvPr id="7" name="Group 6"/>
          <p:cNvGrpSpPr>
            <a:grpSpLocks/>
          </p:cNvGrpSpPr>
          <p:nvPr userDrawn="1"/>
        </p:nvGrpSpPr>
        <p:grpSpPr bwMode="auto">
          <a:xfrm>
            <a:off x="1845733" y="5479380"/>
            <a:ext cx="10346267" cy="1358900"/>
            <a:chOff x="10" y="13690"/>
            <a:chExt cx="12220" cy="2140"/>
          </a:xfrm>
        </p:grpSpPr>
        <p:grpSp>
          <p:nvGrpSpPr>
            <p:cNvPr id="8" name="Group 7"/>
            <p:cNvGrpSpPr>
              <a:grpSpLocks/>
            </p:cNvGrpSpPr>
            <p:nvPr userDrawn="1"/>
          </p:nvGrpSpPr>
          <p:grpSpPr bwMode="auto">
            <a:xfrm>
              <a:off x="10" y="13690"/>
              <a:ext cx="12220" cy="2140"/>
              <a:chOff x="10" y="13690"/>
              <a:chExt cx="12220" cy="2140"/>
            </a:xfrm>
          </p:grpSpPr>
          <p:sp>
            <p:nvSpPr>
              <p:cNvPr id="57" name="Freeform 56"/>
              <p:cNvSpPr>
                <a:spLocks/>
              </p:cNvSpPr>
              <p:nvPr userDrawn="1"/>
            </p:nvSpPr>
            <p:spPr bwMode="auto">
              <a:xfrm>
                <a:off x="10" y="13690"/>
                <a:ext cx="12220" cy="2140"/>
              </a:xfrm>
              <a:custGeom>
                <a:avLst/>
                <a:gdLst>
                  <a:gd name="T0" fmla="+- 0 10 10"/>
                  <a:gd name="T1" fmla="*/ T0 w 12220"/>
                  <a:gd name="T2" fmla="+- 0 15830 13690"/>
                  <a:gd name="T3" fmla="*/ 15830 h 2140"/>
                  <a:gd name="T4" fmla="+- 0 12230 10"/>
                  <a:gd name="T5" fmla="*/ T4 w 12220"/>
                  <a:gd name="T6" fmla="+- 0 15830 13690"/>
                  <a:gd name="T7" fmla="*/ 15830 h 2140"/>
                  <a:gd name="T8" fmla="+- 0 12230 10"/>
                  <a:gd name="T9" fmla="*/ T8 w 12220"/>
                  <a:gd name="T10" fmla="+- 0 13690 13690"/>
                  <a:gd name="T11" fmla="*/ 13690 h 2140"/>
                  <a:gd name="T12" fmla="+- 0 10 10"/>
                  <a:gd name="T13" fmla="*/ T12 w 12220"/>
                  <a:gd name="T14" fmla="+- 0 13690 13690"/>
                  <a:gd name="T15" fmla="*/ 13690 h 2140"/>
                  <a:gd name="T16" fmla="+- 0 10 10"/>
                  <a:gd name="T17" fmla="*/ T16 w 12220"/>
                  <a:gd name="T18" fmla="+- 0 15830 13690"/>
                  <a:gd name="T19" fmla="*/ 15830 h 2140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12220" h="2140">
                    <a:moveTo>
                      <a:pt x="0" y="2140"/>
                    </a:moveTo>
                    <a:lnTo>
                      <a:pt x="12220" y="2140"/>
                    </a:lnTo>
                    <a:lnTo>
                      <a:pt x="12220" y="0"/>
                    </a:lnTo>
                    <a:lnTo>
                      <a:pt x="0" y="0"/>
                    </a:lnTo>
                    <a:lnTo>
                      <a:pt x="0" y="2140"/>
                    </a:lnTo>
                    <a:close/>
                  </a:path>
                </a:pathLst>
              </a:custGeom>
              <a:solidFill>
                <a:srgbClr val="2179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9" name="Group 8"/>
            <p:cNvGrpSpPr>
              <a:grpSpLocks/>
            </p:cNvGrpSpPr>
            <p:nvPr userDrawn="1"/>
          </p:nvGrpSpPr>
          <p:grpSpPr bwMode="auto">
            <a:xfrm>
              <a:off x="10831" y="14980"/>
              <a:ext cx="58" cy="71"/>
              <a:chOff x="10831" y="14980"/>
              <a:chExt cx="58" cy="71"/>
            </a:xfrm>
          </p:grpSpPr>
          <p:sp>
            <p:nvSpPr>
              <p:cNvPr id="56" name="Freeform 55"/>
              <p:cNvSpPr>
                <a:spLocks/>
              </p:cNvSpPr>
              <p:nvPr userDrawn="1"/>
            </p:nvSpPr>
            <p:spPr bwMode="auto">
              <a:xfrm>
                <a:off x="10831" y="14980"/>
                <a:ext cx="58" cy="71"/>
              </a:xfrm>
              <a:custGeom>
                <a:avLst/>
                <a:gdLst>
                  <a:gd name="T0" fmla="+- 0 10831 10831"/>
                  <a:gd name="T1" fmla="*/ T0 w 58"/>
                  <a:gd name="T2" fmla="+- 0 14980 14980"/>
                  <a:gd name="T3" fmla="*/ 14980 h 71"/>
                  <a:gd name="T4" fmla="+- 0 10831 10831"/>
                  <a:gd name="T5" fmla="*/ T4 w 58"/>
                  <a:gd name="T6" fmla="+- 0 15050 14980"/>
                  <a:gd name="T7" fmla="*/ 15050 h 71"/>
                  <a:gd name="T8" fmla="+- 0 10838 10831"/>
                  <a:gd name="T9" fmla="*/ T8 w 58"/>
                  <a:gd name="T10" fmla="+- 0 15050 14980"/>
                  <a:gd name="T11" fmla="*/ 15050 h 71"/>
                  <a:gd name="T12" fmla="+- 0 10861 10831"/>
                  <a:gd name="T13" fmla="*/ T12 w 58"/>
                  <a:gd name="T14" fmla="+- 0 15048 14980"/>
                  <a:gd name="T15" fmla="*/ 15048 h 71"/>
                  <a:gd name="T16" fmla="+- 0 10880 10831"/>
                  <a:gd name="T17" fmla="*/ T16 w 58"/>
                  <a:gd name="T18" fmla="+- 0 15038 14980"/>
                  <a:gd name="T19" fmla="*/ 15038 h 71"/>
                  <a:gd name="T20" fmla="+- 0 10888 10831"/>
                  <a:gd name="T21" fmla="*/ T20 w 58"/>
                  <a:gd name="T22" fmla="+- 0 15016 14980"/>
                  <a:gd name="T23" fmla="*/ 15016 h 71"/>
                  <a:gd name="T24" fmla="+- 0 10888 10831"/>
                  <a:gd name="T25" fmla="*/ T24 w 58"/>
                  <a:gd name="T26" fmla="+- 0 15015 14980"/>
                  <a:gd name="T27" fmla="*/ 15015 h 71"/>
                  <a:gd name="T28" fmla="+- 0 10880 10831"/>
                  <a:gd name="T29" fmla="*/ T28 w 58"/>
                  <a:gd name="T30" fmla="+- 0 14992 14980"/>
                  <a:gd name="T31" fmla="*/ 14992 h 71"/>
                  <a:gd name="T32" fmla="+- 0 10862 10831"/>
                  <a:gd name="T33" fmla="*/ T32 w 58"/>
                  <a:gd name="T34" fmla="+- 0 14982 14980"/>
                  <a:gd name="T35" fmla="*/ 14982 h 71"/>
                  <a:gd name="T36" fmla="+- 0 10839 10831"/>
                  <a:gd name="T37" fmla="*/ T36 w 58"/>
                  <a:gd name="T38" fmla="+- 0 14980 14980"/>
                  <a:gd name="T39" fmla="*/ 14980 h 71"/>
                  <a:gd name="T40" fmla="+- 0 10831 10831"/>
                  <a:gd name="T41" fmla="*/ T40 w 58"/>
                  <a:gd name="T42" fmla="+- 0 14980 14980"/>
                  <a:gd name="T43" fmla="*/ 14980 h 7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</a:cxnLst>
                <a:rect l="0" t="0" r="r" b="b"/>
                <a:pathLst>
                  <a:path w="58" h="71">
                    <a:moveTo>
                      <a:pt x="0" y="0"/>
                    </a:moveTo>
                    <a:lnTo>
                      <a:pt x="0" y="70"/>
                    </a:lnTo>
                    <a:lnTo>
                      <a:pt x="7" y="70"/>
                    </a:lnTo>
                    <a:lnTo>
                      <a:pt x="30" y="68"/>
                    </a:lnTo>
                    <a:lnTo>
                      <a:pt x="49" y="58"/>
                    </a:lnTo>
                    <a:lnTo>
                      <a:pt x="57" y="36"/>
                    </a:lnTo>
                    <a:lnTo>
                      <a:pt x="57" y="35"/>
                    </a:lnTo>
                    <a:lnTo>
                      <a:pt x="49" y="12"/>
                    </a:lnTo>
                    <a:lnTo>
                      <a:pt x="31" y="2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0" name="Group 9"/>
            <p:cNvGrpSpPr>
              <a:grpSpLocks/>
            </p:cNvGrpSpPr>
            <p:nvPr userDrawn="1"/>
          </p:nvGrpSpPr>
          <p:grpSpPr bwMode="auto">
            <a:xfrm>
              <a:off x="9280" y="15003"/>
              <a:ext cx="67" cy="79"/>
              <a:chOff x="9280" y="15003"/>
              <a:chExt cx="67" cy="79"/>
            </a:xfrm>
          </p:grpSpPr>
          <p:sp>
            <p:nvSpPr>
              <p:cNvPr id="55" name="Freeform 54"/>
              <p:cNvSpPr>
                <a:spLocks/>
              </p:cNvSpPr>
              <p:nvPr userDrawn="1"/>
            </p:nvSpPr>
            <p:spPr bwMode="auto">
              <a:xfrm>
                <a:off x="9280" y="15003"/>
                <a:ext cx="67" cy="79"/>
              </a:xfrm>
              <a:custGeom>
                <a:avLst/>
                <a:gdLst>
                  <a:gd name="T0" fmla="+- 0 9314 9280"/>
                  <a:gd name="T1" fmla="*/ T0 w 67"/>
                  <a:gd name="T2" fmla="+- 0 15003 15003"/>
                  <a:gd name="T3" fmla="*/ 15003 h 79"/>
                  <a:gd name="T4" fmla="+- 0 9280 9280"/>
                  <a:gd name="T5" fmla="*/ T4 w 67"/>
                  <a:gd name="T6" fmla="+- 0 15081 15003"/>
                  <a:gd name="T7" fmla="*/ 15081 h 79"/>
                  <a:gd name="T8" fmla="+- 0 9347 9280"/>
                  <a:gd name="T9" fmla="*/ T8 w 67"/>
                  <a:gd name="T10" fmla="+- 0 15081 15003"/>
                  <a:gd name="T11" fmla="*/ 15081 h 79"/>
                  <a:gd name="T12" fmla="+- 0 9314 9280"/>
                  <a:gd name="T13" fmla="*/ T12 w 67"/>
                  <a:gd name="T14" fmla="+- 0 15003 15003"/>
                  <a:gd name="T15" fmla="*/ 15003 h 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67" h="79">
                    <a:moveTo>
                      <a:pt x="34" y="0"/>
                    </a:moveTo>
                    <a:lnTo>
                      <a:pt x="0" y="78"/>
                    </a:lnTo>
                    <a:lnTo>
                      <a:pt x="67" y="78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1" name="Group 10"/>
            <p:cNvGrpSpPr>
              <a:grpSpLocks/>
            </p:cNvGrpSpPr>
            <p:nvPr userDrawn="1"/>
          </p:nvGrpSpPr>
          <p:grpSpPr bwMode="auto">
            <a:xfrm>
              <a:off x="10478" y="14977"/>
              <a:ext cx="150" cy="156"/>
              <a:chOff x="10478" y="14977"/>
              <a:chExt cx="150" cy="156"/>
            </a:xfrm>
          </p:grpSpPr>
          <p:sp>
            <p:nvSpPr>
              <p:cNvPr id="54" name="Freeform 53"/>
              <p:cNvSpPr>
                <a:spLocks/>
              </p:cNvSpPr>
              <p:nvPr userDrawn="1"/>
            </p:nvSpPr>
            <p:spPr bwMode="auto">
              <a:xfrm>
                <a:off x="10478" y="14977"/>
                <a:ext cx="150" cy="156"/>
              </a:xfrm>
              <a:custGeom>
                <a:avLst/>
                <a:gdLst>
                  <a:gd name="T0" fmla="+- 0 10552 10478"/>
                  <a:gd name="T1" fmla="*/ T0 w 150"/>
                  <a:gd name="T2" fmla="+- 0 14977 14977"/>
                  <a:gd name="T3" fmla="*/ 14977 h 156"/>
                  <a:gd name="T4" fmla="+- 0 10494 10478"/>
                  <a:gd name="T5" fmla="*/ T4 w 150"/>
                  <a:gd name="T6" fmla="+- 0 15005 14977"/>
                  <a:gd name="T7" fmla="*/ 15005 h 156"/>
                  <a:gd name="T8" fmla="+- 0 10478 10478"/>
                  <a:gd name="T9" fmla="*/ T8 w 150"/>
                  <a:gd name="T10" fmla="+- 0 15045 14977"/>
                  <a:gd name="T11" fmla="*/ 15045 h 156"/>
                  <a:gd name="T12" fmla="+- 0 10481 10478"/>
                  <a:gd name="T13" fmla="*/ T12 w 150"/>
                  <a:gd name="T14" fmla="+- 0 15071 14977"/>
                  <a:gd name="T15" fmla="*/ 15071 h 156"/>
                  <a:gd name="T16" fmla="+- 0 10489 10478"/>
                  <a:gd name="T17" fmla="*/ T16 w 150"/>
                  <a:gd name="T18" fmla="+- 0 15094 14977"/>
                  <a:gd name="T19" fmla="*/ 15094 h 156"/>
                  <a:gd name="T20" fmla="+- 0 10501 10478"/>
                  <a:gd name="T21" fmla="*/ T20 w 150"/>
                  <a:gd name="T22" fmla="+- 0 15111 14977"/>
                  <a:gd name="T23" fmla="*/ 15111 h 156"/>
                  <a:gd name="T24" fmla="+- 0 10517 10478"/>
                  <a:gd name="T25" fmla="*/ T24 w 150"/>
                  <a:gd name="T26" fmla="+- 0 15124 14977"/>
                  <a:gd name="T27" fmla="*/ 15124 h 156"/>
                  <a:gd name="T28" fmla="+- 0 10536 10478"/>
                  <a:gd name="T29" fmla="*/ T28 w 150"/>
                  <a:gd name="T30" fmla="+- 0 15132 14977"/>
                  <a:gd name="T31" fmla="*/ 15132 h 156"/>
                  <a:gd name="T32" fmla="+- 0 10562 10478"/>
                  <a:gd name="T33" fmla="*/ T32 w 150"/>
                  <a:gd name="T34" fmla="+- 0 15130 14977"/>
                  <a:gd name="T35" fmla="*/ 15130 h 156"/>
                  <a:gd name="T36" fmla="+- 0 10616 10478"/>
                  <a:gd name="T37" fmla="*/ T36 w 150"/>
                  <a:gd name="T38" fmla="+- 0 15096 14977"/>
                  <a:gd name="T39" fmla="*/ 15096 h 156"/>
                  <a:gd name="T40" fmla="+- 0 10627 10478"/>
                  <a:gd name="T41" fmla="*/ T40 w 150"/>
                  <a:gd name="T42" fmla="+- 0 15057 14977"/>
                  <a:gd name="T43" fmla="*/ 15057 h 156"/>
                  <a:gd name="T44" fmla="+- 0 10624 10478"/>
                  <a:gd name="T45" fmla="*/ T44 w 150"/>
                  <a:gd name="T46" fmla="+- 0 15034 14977"/>
                  <a:gd name="T47" fmla="*/ 15034 h 156"/>
                  <a:gd name="T48" fmla="+- 0 10585 10478"/>
                  <a:gd name="T49" fmla="*/ T48 w 150"/>
                  <a:gd name="T50" fmla="+- 0 14984 14977"/>
                  <a:gd name="T51" fmla="*/ 14984 h 156"/>
                  <a:gd name="T52" fmla="+- 0 10552 10478"/>
                  <a:gd name="T53" fmla="*/ T52 w 150"/>
                  <a:gd name="T54" fmla="+- 0 14977 14977"/>
                  <a:gd name="T55" fmla="*/ 14977 h 1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</a:cxnLst>
                <a:rect l="0" t="0" r="r" b="b"/>
                <a:pathLst>
                  <a:path w="150" h="156">
                    <a:moveTo>
                      <a:pt x="74" y="0"/>
                    </a:moveTo>
                    <a:lnTo>
                      <a:pt x="16" y="28"/>
                    </a:lnTo>
                    <a:lnTo>
                      <a:pt x="0" y="68"/>
                    </a:lnTo>
                    <a:lnTo>
                      <a:pt x="3" y="94"/>
                    </a:lnTo>
                    <a:lnTo>
                      <a:pt x="11" y="117"/>
                    </a:lnTo>
                    <a:lnTo>
                      <a:pt x="23" y="134"/>
                    </a:lnTo>
                    <a:lnTo>
                      <a:pt x="39" y="147"/>
                    </a:lnTo>
                    <a:lnTo>
                      <a:pt x="58" y="155"/>
                    </a:lnTo>
                    <a:lnTo>
                      <a:pt x="84" y="153"/>
                    </a:lnTo>
                    <a:lnTo>
                      <a:pt x="138" y="119"/>
                    </a:lnTo>
                    <a:lnTo>
                      <a:pt x="149" y="80"/>
                    </a:lnTo>
                    <a:lnTo>
                      <a:pt x="146" y="57"/>
                    </a:lnTo>
                    <a:lnTo>
                      <a:pt x="107" y="7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2" name="Group 11"/>
            <p:cNvGrpSpPr>
              <a:grpSpLocks/>
            </p:cNvGrpSpPr>
            <p:nvPr userDrawn="1"/>
          </p:nvGrpSpPr>
          <p:grpSpPr bwMode="auto">
            <a:xfrm>
              <a:off x="8424" y="14312"/>
              <a:ext cx="3336" cy="897"/>
              <a:chOff x="8424" y="14312"/>
              <a:chExt cx="3336" cy="897"/>
            </a:xfrm>
          </p:grpSpPr>
          <p:sp>
            <p:nvSpPr>
              <p:cNvPr id="36" name="Freeform 35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760 9133"/>
                  <a:gd name="T1" fmla="*/ T0 w 2627"/>
                  <a:gd name="T2" fmla="+- 0 14901 14901"/>
                  <a:gd name="T3" fmla="*/ 14901 h 308"/>
                  <a:gd name="T4" fmla="+- 0 9133 9133"/>
                  <a:gd name="T5" fmla="*/ T4 w 2627"/>
                  <a:gd name="T6" fmla="+- 0 14901 14901"/>
                  <a:gd name="T7" fmla="*/ 14901 h 308"/>
                  <a:gd name="T8" fmla="+- 0 9133 9133"/>
                  <a:gd name="T9" fmla="*/ T8 w 2627"/>
                  <a:gd name="T10" fmla="+- 0 15208 14901"/>
                  <a:gd name="T11" fmla="*/ 15208 h 308"/>
                  <a:gd name="T12" fmla="+- 0 11760 9133"/>
                  <a:gd name="T13" fmla="*/ T12 w 2627"/>
                  <a:gd name="T14" fmla="+- 0 15208 14901"/>
                  <a:gd name="T15" fmla="*/ 15208 h 308"/>
                  <a:gd name="T16" fmla="+- 0 11760 9133"/>
                  <a:gd name="T17" fmla="*/ T16 w 2627"/>
                  <a:gd name="T18" fmla="+- 0 15156 14901"/>
                  <a:gd name="T19" fmla="*/ 15156 h 308"/>
                  <a:gd name="T20" fmla="+- 0 10552 9133"/>
                  <a:gd name="T21" fmla="*/ T20 w 2627"/>
                  <a:gd name="T22" fmla="+- 0 15156 14901"/>
                  <a:gd name="T23" fmla="*/ 15156 h 308"/>
                  <a:gd name="T24" fmla="+- 0 10552 9133"/>
                  <a:gd name="T25" fmla="*/ T24 w 2627"/>
                  <a:gd name="T26" fmla="+- 0 15156 14901"/>
                  <a:gd name="T27" fmla="*/ 15156 h 308"/>
                  <a:gd name="T28" fmla="+- 0 9617 9133"/>
                  <a:gd name="T29" fmla="*/ T28 w 2627"/>
                  <a:gd name="T30" fmla="+- 0 15156 14901"/>
                  <a:gd name="T31" fmla="*/ 15156 h 308"/>
                  <a:gd name="T32" fmla="+- 0 9592 9133"/>
                  <a:gd name="T33" fmla="*/ T32 w 2627"/>
                  <a:gd name="T34" fmla="+- 0 15153 14901"/>
                  <a:gd name="T35" fmla="*/ 15153 h 308"/>
                  <a:gd name="T36" fmla="+- 0 9591 9133"/>
                  <a:gd name="T37" fmla="*/ T36 w 2627"/>
                  <a:gd name="T38" fmla="+- 0 15152 14901"/>
                  <a:gd name="T39" fmla="*/ 15152 h 308"/>
                  <a:gd name="T40" fmla="+- 0 9224 9133"/>
                  <a:gd name="T41" fmla="*/ T40 w 2627"/>
                  <a:gd name="T42" fmla="+- 0 15152 14901"/>
                  <a:gd name="T43" fmla="*/ 15152 h 308"/>
                  <a:gd name="T44" fmla="+- 0 9314 9133"/>
                  <a:gd name="T45" fmla="*/ T44 w 2627"/>
                  <a:gd name="T46" fmla="+- 0 14950 14901"/>
                  <a:gd name="T47" fmla="*/ 14950 h 308"/>
                  <a:gd name="T48" fmla="+- 0 11760 9133"/>
                  <a:gd name="T49" fmla="*/ T48 w 2627"/>
                  <a:gd name="T50" fmla="+- 0 14950 14901"/>
                  <a:gd name="T51" fmla="*/ 14950 h 308"/>
                  <a:gd name="T52" fmla="+- 0 11760 9133"/>
                  <a:gd name="T53" fmla="*/ T52 w 2627"/>
                  <a:gd name="T54" fmla="+- 0 14901 14901"/>
                  <a:gd name="T55" fmla="*/ 14901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</a:cxnLst>
                <a:rect l="0" t="0" r="r" b="b"/>
                <a:pathLst>
                  <a:path w="2627" h="308">
                    <a:moveTo>
                      <a:pt x="2627" y="0"/>
                    </a:moveTo>
                    <a:lnTo>
                      <a:pt x="0" y="0"/>
                    </a:lnTo>
                    <a:lnTo>
                      <a:pt x="0" y="307"/>
                    </a:lnTo>
                    <a:lnTo>
                      <a:pt x="2627" y="307"/>
                    </a:lnTo>
                    <a:lnTo>
                      <a:pt x="2627" y="255"/>
                    </a:lnTo>
                    <a:lnTo>
                      <a:pt x="1419" y="255"/>
                    </a:lnTo>
                    <a:lnTo>
                      <a:pt x="484" y="255"/>
                    </a:lnTo>
                    <a:lnTo>
                      <a:pt x="459" y="252"/>
                    </a:lnTo>
                    <a:lnTo>
                      <a:pt x="458" y="251"/>
                    </a:lnTo>
                    <a:lnTo>
                      <a:pt x="91" y="251"/>
                    </a:lnTo>
                    <a:lnTo>
                      <a:pt x="181" y="49"/>
                    </a:lnTo>
                    <a:lnTo>
                      <a:pt x="2627" y="49"/>
                    </a:lnTo>
                    <a:lnTo>
                      <a:pt x="26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37" name="Freeform 36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760 9133"/>
                  <a:gd name="T1" fmla="*/ T0 w 2627"/>
                  <a:gd name="T2" fmla="+- 0 14954 14901"/>
                  <a:gd name="T3" fmla="*/ 14954 h 308"/>
                  <a:gd name="T4" fmla="+- 0 10550 9133"/>
                  <a:gd name="T5" fmla="*/ T4 w 2627"/>
                  <a:gd name="T6" fmla="+- 0 14954 14901"/>
                  <a:gd name="T7" fmla="*/ 14954 h 308"/>
                  <a:gd name="T8" fmla="+- 0 10573 9133"/>
                  <a:gd name="T9" fmla="*/ T8 w 2627"/>
                  <a:gd name="T10" fmla="+- 0 14957 14901"/>
                  <a:gd name="T11" fmla="*/ 14957 h 308"/>
                  <a:gd name="T12" fmla="+- 0 10594 9133"/>
                  <a:gd name="T13" fmla="*/ T12 w 2627"/>
                  <a:gd name="T14" fmla="+- 0 14964 14901"/>
                  <a:gd name="T15" fmla="*/ 14964 h 308"/>
                  <a:gd name="T16" fmla="+- 0 10640 9133"/>
                  <a:gd name="T17" fmla="*/ T16 w 2627"/>
                  <a:gd name="T18" fmla="+- 0 15009 14901"/>
                  <a:gd name="T19" fmla="*/ 15009 h 308"/>
                  <a:gd name="T20" fmla="+- 0 10651 9133"/>
                  <a:gd name="T21" fmla="*/ T20 w 2627"/>
                  <a:gd name="T22" fmla="+- 0 15052 14901"/>
                  <a:gd name="T23" fmla="*/ 15052 h 308"/>
                  <a:gd name="T24" fmla="+- 0 10648 9133"/>
                  <a:gd name="T25" fmla="*/ T24 w 2627"/>
                  <a:gd name="T26" fmla="+- 0 15076 14901"/>
                  <a:gd name="T27" fmla="*/ 15076 h 308"/>
                  <a:gd name="T28" fmla="+- 0 10616 9133"/>
                  <a:gd name="T29" fmla="*/ T28 w 2627"/>
                  <a:gd name="T30" fmla="+- 0 15133 14901"/>
                  <a:gd name="T31" fmla="*/ 15133 h 308"/>
                  <a:gd name="T32" fmla="+- 0 10556 9133"/>
                  <a:gd name="T33" fmla="*/ T32 w 2627"/>
                  <a:gd name="T34" fmla="+- 0 15156 14901"/>
                  <a:gd name="T35" fmla="*/ 15156 h 308"/>
                  <a:gd name="T36" fmla="+- 0 10552 9133"/>
                  <a:gd name="T37" fmla="*/ T36 w 2627"/>
                  <a:gd name="T38" fmla="+- 0 15156 14901"/>
                  <a:gd name="T39" fmla="*/ 15156 h 308"/>
                  <a:gd name="T40" fmla="+- 0 11760 9133"/>
                  <a:gd name="T41" fmla="*/ T40 w 2627"/>
                  <a:gd name="T42" fmla="+- 0 15156 14901"/>
                  <a:gd name="T43" fmla="*/ 15156 h 308"/>
                  <a:gd name="T44" fmla="+- 0 11760 9133"/>
                  <a:gd name="T45" fmla="*/ T44 w 2627"/>
                  <a:gd name="T46" fmla="+- 0 15152 14901"/>
                  <a:gd name="T47" fmla="*/ 15152 h 308"/>
                  <a:gd name="T48" fmla="+- 0 10807 9133"/>
                  <a:gd name="T49" fmla="*/ T48 w 2627"/>
                  <a:gd name="T50" fmla="+- 0 15152 14901"/>
                  <a:gd name="T51" fmla="*/ 15152 h 308"/>
                  <a:gd name="T52" fmla="+- 0 10807 9133"/>
                  <a:gd name="T53" fmla="*/ T52 w 2627"/>
                  <a:gd name="T54" fmla="+- 0 14958 14901"/>
                  <a:gd name="T55" fmla="*/ 14958 h 308"/>
                  <a:gd name="T56" fmla="+- 0 11760 9133"/>
                  <a:gd name="T57" fmla="*/ T56 w 2627"/>
                  <a:gd name="T58" fmla="+- 0 14958 14901"/>
                  <a:gd name="T59" fmla="*/ 14958 h 308"/>
                  <a:gd name="T60" fmla="+- 0 11760 9133"/>
                  <a:gd name="T61" fmla="*/ T60 w 2627"/>
                  <a:gd name="T62" fmla="+- 0 14954 14901"/>
                  <a:gd name="T63" fmla="*/ 14954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</a:cxnLst>
                <a:rect l="0" t="0" r="r" b="b"/>
                <a:pathLst>
                  <a:path w="2627" h="308">
                    <a:moveTo>
                      <a:pt x="2627" y="53"/>
                    </a:moveTo>
                    <a:lnTo>
                      <a:pt x="1417" y="53"/>
                    </a:lnTo>
                    <a:lnTo>
                      <a:pt x="1440" y="56"/>
                    </a:lnTo>
                    <a:lnTo>
                      <a:pt x="1461" y="63"/>
                    </a:lnTo>
                    <a:lnTo>
                      <a:pt x="1507" y="108"/>
                    </a:lnTo>
                    <a:lnTo>
                      <a:pt x="1518" y="151"/>
                    </a:lnTo>
                    <a:lnTo>
                      <a:pt x="1515" y="175"/>
                    </a:lnTo>
                    <a:lnTo>
                      <a:pt x="1483" y="232"/>
                    </a:lnTo>
                    <a:lnTo>
                      <a:pt x="1423" y="255"/>
                    </a:lnTo>
                    <a:lnTo>
                      <a:pt x="1419" y="255"/>
                    </a:lnTo>
                    <a:lnTo>
                      <a:pt x="2627" y="255"/>
                    </a:lnTo>
                    <a:lnTo>
                      <a:pt x="2627" y="251"/>
                    </a:lnTo>
                    <a:lnTo>
                      <a:pt x="1674" y="251"/>
                    </a:lnTo>
                    <a:lnTo>
                      <a:pt x="1674" y="57"/>
                    </a:lnTo>
                    <a:lnTo>
                      <a:pt x="2627" y="57"/>
                    </a:lnTo>
                    <a:lnTo>
                      <a:pt x="2627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38" name="Freeform 37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9842 9133"/>
                  <a:gd name="T1" fmla="*/ T0 w 2627"/>
                  <a:gd name="T2" fmla="+- 0 14958 14901"/>
                  <a:gd name="T3" fmla="*/ 14958 h 308"/>
                  <a:gd name="T4" fmla="+- 0 9683 9133"/>
                  <a:gd name="T5" fmla="*/ T4 w 2627"/>
                  <a:gd name="T6" fmla="+- 0 14958 14901"/>
                  <a:gd name="T7" fmla="*/ 14958 h 308"/>
                  <a:gd name="T8" fmla="+- 0 9683 9133"/>
                  <a:gd name="T9" fmla="*/ T8 w 2627"/>
                  <a:gd name="T10" fmla="+- 0 15081 14901"/>
                  <a:gd name="T11" fmla="*/ 15081 h 308"/>
                  <a:gd name="T12" fmla="+- 0 9680 9133"/>
                  <a:gd name="T13" fmla="*/ T12 w 2627"/>
                  <a:gd name="T14" fmla="+- 0 15105 14901"/>
                  <a:gd name="T15" fmla="*/ 15105 h 308"/>
                  <a:gd name="T16" fmla="+- 0 9671 9133"/>
                  <a:gd name="T17" fmla="*/ T16 w 2627"/>
                  <a:gd name="T18" fmla="+- 0 15125 14901"/>
                  <a:gd name="T19" fmla="*/ 15125 h 308"/>
                  <a:gd name="T20" fmla="+- 0 9658 9133"/>
                  <a:gd name="T21" fmla="*/ T20 w 2627"/>
                  <a:gd name="T22" fmla="+- 0 15141 14901"/>
                  <a:gd name="T23" fmla="*/ 15141 h 308"/>
                  <a:gd name="T24" fmla="+- 0 9639 9133"/>
                  <a:gd name="T25" fmla="*/ T24 w 2627"/>
                  <a:gd name="T26" fmla="+- 0 15152 14901"/>
                  <a:gd name="T27" fmla="*/ 15152 h 308"/>
                  <a:gd name="T28" fmla="+- 0 9617 9133"/>
                  <a:gd name="T29" fmla="*/ T28 w 2627"/>
                  <a:gd name="T30" fmla="+- 0 15156 14901"/>
                  <a:gd name="T31" fmla="*/ 15156 h 308"/>
                  <a:gd name="T32" fmla="+- 0 10552 9133"/>
                  <a:gd name="T33" fmla="*/ T32 w 2627"/>
                  <a:gd name="T34" fmla="+- 0 15156 14901"/>
                  <a:gd name="T35" fmla="*/ 15156 h 308"/>
                  <a:gd name="T36" fmla="+- 0 10530 9133"/>
                  <a:gd name="T37" fmla="*/ T36 w 2627"/>
                  <a:gd name="T38" fmla="+- 0 15154 14901"/>
                  <a:gd name="T39" fmla="*/ 15154 h 308"/>
                  <a:gd name="T40" fmla="+- 0 10526 9133"/>
                  <a:gd name="T41" fmla="*/ T40 w 2627"/>
                  <a:gd name="T42" fmla="+- 0 15152 14901"/>
                  <a:gd name="T43" fmla="*/ 15152 h 308"/>
                  <a:gd name="T44" fmla="+- 0 9887 9133"/>
                  <a:gd name="T45" fmla="*/ T44 w 2627"/>
                  <a:gd name="T46" fmla="+- 0 15152 14901"/>
                  <a:gd name="T47" fmla="*/ 15152 h 308"/>
                  <a:gd name="T48" fmla="+- 0 9887 9133"/>
                  <a:gd name="T49" fmla="*/ T48 w 2627"/>
                  <a:gd name="T50" fmla="+- 0 14980 14901"/>
                  <a:gd name="T51" fmla="*/ 14980 h 308"/>
                  <a:gd name="T52" fmla="+- 0 9842 9133"/>
                  <a:gd name="T53" fmla="*/ T52 w 2627"/>
                  <a:gd name="T54" fmla="+- 0 14980 14901"/>
                  <a:gd name="T55" fmla="*/ 14980 h 308"/>
                  <a:gd name="T56" fmla="+- 0 9842 9133"/>
                  <a:gd name="T57" fmla="*/ T56 w 2627"/>
                  <a:gd name="T58" fmla="+- 0 14958 14901"/>
                  <a:gd name="T59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</a:cxnLst>
                <a:rect l="0" t="0" r="r" b="b"/>
                <a:pathLst>
                  <a:path w="2627" h="308">
                    <a:moveTo>
                      <a:pt x="709" y="57"/>
                    </a:moveTo>
                    <a:lnTo>
                      <a:pt x="550" y="57"/>
                    </a:lnTo>
                    <a:lnTo>
                      <a:pt x="550" y="180"/>
                    </a:lnTo>
                    <a:lnTo>
                      <a:pt x="547" y="204"/>
                    </a:lnTo>
                    <a:lnTo>
                      <a:pt x="538" y="224"/>
                    </a:lnTo>
                    <a:lnTo>
                      <a:pt x="525" y="240"/>
                    </a:lnTo>
                    <a:lnTo>
                      <a:pt x="506" y="251"/>
                    </a:lnTo>
                    <a:lnTo>
                      <a:pt x="484" y="255"/>
                    </a:lnTo>
                    <a:lnTo>
                      <a:pt x="1419" y="255"/>
                    </a:lnTo>
                    <a:lnTo>
                      <a:pt x="1397" y="253"/>
                    </a:lnTo>
                    <a:lnTo>
                      <a:pt x="1393" y="251"/>
                    </a:lnTo>
                    <a:lnTo>
                      <a:pt x="754" y="251"/>
                    </a:lnTo>
                    <a:lnTo>
                      <a:pt x="754" y="79"/>
                    </a:lnTo>
                    <a:lnTo>
                      <a:pt x="709" y="79"/>
                    </a:lnTo>
                    <a:lnTo>
                      <a:pt x="709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39" name="Freeform 38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9357 9133"/>
                  <a:gd name="T1" fmla="*/ T0 w 2627"/>
                  <a:gd name="T2" fmla="+- 0 15104 14901"/>
                  <a:gd name="T3" fmla="*/ 15104 h 308"/>
                  <a:gd name="T4" fmla="+- 0 9271 9133"/>
                  <a:gd name="T5" fmla="*/ T4 w 2627"/>
                  <a:gd name="T6" fmla="+- 0 15104 14901"/>
                  <a:gd name="T7" fmla="*/ 15104 h 308"/>
                  <a:gd name="T8" fmla="+- 0 9249 9133"/>
                  <a:gd name="T9" fmla="*/ T8 w 2627"/>
                  <a:gd name="T10" fmla="+- 0 15152 14901"/>
                  <a:gd name="T11" fmla="*/ 15152 h 308"/>
                  <a:gd name="T12" fmla="+- 0 9378 9133"/>
                  <a:gd name="T13" fmla="*/ T12 w 2627"/>
                  <a:gd name="T14" fmla="+- 0 15152 14901"/>
                  <a:gd name="T15" fmla="*/ 15152 h 308"/>
                  <a:gd name="T16" fmla="+- 0 9357 9133"/>
                  <a:gd name="T17" fmla="*/ T16 w 2627"/>
                  <a:gd name="T18" fmla="+- 0 15104 14901"/>
                  <a:gd name="T19" fmla="*/ 15104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2627" h="308">
                    <a:moveTo>
                      <a:pt x="224" y="203"/>
                    </a:moveTo>
                    <a:lnTo>
                      <a:pt x="138" y="203"/>
                    </a:lnTo>
                    <a:lnTo>
                      <a:pt x="116" y="251"/>
                    </a:lnTo>
                    <a:lnTo>
                      <a:pt x="245" y="251"/>
                    </a:lnTo>
                    <a:lnTo>
                      <a:pt x="224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0" name="Freeform 39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760 9133"/>
                  <a:gd name="T1" fmla="*/ T0 w 2627"/>
                  <a:gd name="T2" fmla="+- 0 14950 14901"/>
                  <a:gd name="T3" fmla="*/ 14950 h 308"/>
                  <a:gd name="T4" fmla="+- 0 9314 9133"/>
                  <a:gd name="T5" fmla="*/ T4 w 2627"/>
                  <a:gd name="T6" fmla="+- 0 14950 14901"/>
                  <a:gd name="T7" fmla="*/ 14950 h 308"/>
                  <a:gd name="T8" fmla="+- 0 9403 9133"/>
                  <a:gd name="T9" fmla="*/ T8 w 2627"/>
                  <a:gd name="T10" fmla="+- 0 15152 14901"/>
                  <a:gd name="T11" fmla="*/ 15152 h 308"/>
                  <a:gd name="T12" fmla="+- 0 9591 9133"/>
                  <a:gd name="T13" fmla="*/ T12 w 2627"/>
                  <a:gd name="T14" fmla="+- 0 15152 14901"/>
                  <a:gd name="T15" fmla="*/ 15152 h 308"/>
                  <a:gd name="T16" fmla="+- 0 9573 9133"/>
                  <a:gd name="T17" fmla="*/ T16 w 2627"/>
                  <a:gd name="T18" fmla="+- 0 15143 14901"/>
                  <a:gd name="T19" fmla="*/ 15143 h 308"/>
                  <a:gd name="T20" fmla="+- 0 9559 9133"/>
                  <a:gd name="T21" fmla="*/ T20 w 2627"/>
                  <a:gd name="T22" fmla="+- 0 15128 14901"/>
                  <a:gd name="T23" fmla="*/ 15128 h 308"/>
                  <a:gd name="T24" fmla="+- 0 9549 9133"/>
                  <a:gd name="T25" fmla="*/ T24 w 2627"/>
                  <a:gd name="T26" fmla="+- 0 15109 14901"/>
                  <a:gd name="T27" fmla="*/ 15109 h 308"/>
                  <a:gd name="T28" fmla="+- 0 9545 9133"/>
                  <a:gd name="T29" fmla="*/ T28 w 2627"/>
                  <a:gd name="T30" fmla="+- 0 15086 14901"/>
                  <a:gd name="T31" fmla="*/ 15086 h 308"/>
                  <a:gd name="T32" fmla="+- 0 9545 9133"/>
                  <a:gd name="T33" fmla="*/ T32 w 2627"/>
                  <a:gd name="T34" fmla="+- 0 14958 14901"/>
                  <a:gd name="T35" fmla="*/ 14958 h 308"/>
                  <a:gd name="T36" fmla="+- 0 10526 9133"/>
                  <a:gd name="T37" fmla="*/ T36 w 2627"/>
                  <a:gd name="T38" fmla="+- 0 14958 14901"/>
                  <a:gd name="T39" fmla="*/ 14958 h 308"/>
                  <a:gd name="T40" fmla="+- 0 10528 9133"/>
                  <a:gd name="T41" fmla="*/ T40 w 2627"/>
                  <a:gd name="T42" fmla="+- 0 14957 14901"/>
                  <a:gd name="T43" fmla="*/ 14957 h 308"/>
                  <a:gd name="T44" fmla="+- 0 10550 9133"/>
                  <a:gd name="T45" fmla="*/ T44 w 2627"/>
                  <a:gd name="T46" fmla="+- 0 14954 14901"/>
                  <a:gd name="T47" fmla="*/ 14954 h 308"/>
                  <a:gd name="T48" fmla="+- 0 11760 9133"/>
                  <a:gd name="T49" fmla="*/ T48 w 2627"/>
                  <a:gd name="T50" fmla="+- 0 14954 14901"/>
                  <a:gd name="T51" fmla="*/ 14954 h 308"/>
                  <a:gd name="T52" fmla="+- 0 11760 9133"/>
                  <a:gd name="T53" fmla="*/ T52 w 2627"/>
                  <a:gd name="T54" fmla="+- 0 14950 14901"/>
                  <a:gd name="T55" fmla="*/ 14950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</a:cxnLst>
                <a:rect l="0" t="0" r="r" b="b"/>
                <a:pathLst>
                  <a:path w="2627" h="308">
                    <a:moveTo>
                      <a:pt x="2627" y="49"/>
                    </a:moveTo>
                    <a:lnTo>
                      <a:pt x="181" y="49"/>
                    </a:lnTo>
                    <a:lnTo>
                      <a:pt x="270" y="251"/>
                    </a:lnTo>
                    <a:lnTo>
                      <a:pt x="458" y="251"/>
                    </a:lnTo>
                    <a:lnTo>
                      <a:pt x="440" y="242"/>
                    </a:lnTo>
                    <a:lnTo>
                      <a:pt x="426" y="227"/>
                    </a:lnTo>
                    <a:lnTo>
                      <a:pt x="416" y="208"/>
                    </a:lnTo>
                    <a:lnTo>
                      <a:pt x="412" y="185"/>
                    </a:lnTo>
                    <a:lnTo>
                      <a:pt x="412" y="57"/>
                    </a:lnTo>
                    <a:lnTo>
                      <a:pt x="1393" y="57"/>
                    </a:lnTo>
                    <a:lnTo>
                      <a:pt x="1395" y="56"/>
                    </a:lnTo>
                    <a:lnTo>
                      <a:pt x="1417" y="53"/>
                    </a:lnTo>
                    <a:lnTo>
                      <a:pt x="2627" y="53"/>
                    </a:lnTo>
                    <a:lnTo>
                      <a:pt x="2627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1" name="Freeform 40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158 9133"/>
                  <a:gd name="T1" fmla="*/ T0 w 2627"/>
                  <a:gd name="T2" fmla="+- 0 14958 14901"/>
                  <a:gd name="T3" fmla="*/ 14958 h 308"/>
                  <a:gd name="T4" fmla="+- 0 9954 9133"/>
                  <a:gd name="T5" fmla="*/ T4 w 2627"/>
                  <a:gd name="T6" fmla="+- 0 14958 14901"/>
                  <a:gd name="T7" fmla="*/ 14958 h 308"/>
                  <a:gd name="T8" fmla="+- 0 9954 9133"/>
                  <a:gd name="T9" fmla="*/ T8 w 2627"/>
                  <a:gd name="T10" fmla="+- 0 14980 14901"/>
                  <a:gd name="T11" fmla="*/ 14980 h 308"/>
                  <a:gd name="T12" fmla="+- 0 9910 9133"/>
                  <a:gd name="T13" fmla="*/ T12 w 2627"/>
                  <a:gd name="T14" fmla="+- 0 14980 14901"/>
                  <a:gd name="T15" fmla="*/ 14980 h 308"/>
                  <a:gd name="T16" fmla="+- 0 9910 9133"/>
                  <a:gd name="T17" fmla="*/ T16 w 2627"/>
                  <a:gd name="T18" fmla="+- 0 15152 14901"/>
                  <a:gd name="T19" fmla="*/ 15152 h 308"/>
                  <a:gd name="T20" fmla="+- 0 10158 9133"/>
                  <a:gd name="T21" fmla="*/ T20 w 2627"/>
                  <a:gd name="T22" fmla="+- 0 15152 14901"/>
                  <a:gd name="T23" fmla="*/ 15152 h 308"/>
                  <a:gd name="T24" fmla="+- 0 10158 9133"/>
                  <a:gd name="T25" fmla="*/ T24 w 2627"/>
                  <a:gd name="T26" fmla="+- 0 14958 14901"/>
                  <a:gd name="T27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</a:cxnLst>
                <a:rect l="0" t="0" r="r" b="b"/>
                <a:pathLst>
                  <a:path w="2627" h="308">
                    <a:moveTo>
                      <a:pt x="1025" y="57"/>
                    </a:moveTo>
                    <a:lnTo>
                      <a:pt x="821" y="57"/>
                    </a:lnTo>
                    <a:lnTo>
                      <a:pt x="821" y="79"/>
                    </a:lnTo>
                    <a:lnTo>
                      <a:pt x="777" y="79"/>
                    </a:lnTo>
                    <a:lnTo>
                      <a:pt x="777" y="251"/>
                    </a:lnTo>
                    <a:lnTo>
                      <a:pt x="1025" y="251"/>
                    </a:lnTo>
                    <a:lnTo>
                      <a:pt x="1025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2" name="Freeform 41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271 9133"/>
                  <a:gd name="T1" fmla="*/ T0 w 2627"/>
                  <a:gd name="T2" fmla="+- 0 15059 14901"/>
                  <a:gd name="T3" fmla="*/ 15059 h 308"/>
                  <a:gd name="T4" fmla="+- 0 10181 9133"/>
                  <a:gd name="T5" fmla="*/ T4 w 2627"/>
                  <a:gd name="T6" fmla="+- 0 15059 14901"/>
                  <a:gd name="T7" fmla="*/ 15059 h 308"/>
                  <a:gd name="T8" fmla="+- 0 10181 9133"/>
                  <a:gd name="T9" fmla="*/ T8 w 2627"/>
                  <a:gd name="T10" fmla="+- 0 15152 14901"/>
                  <a:gd name="T11" fmla="*/ 15152 h 308"/>
                  <a:gd name="T12" fmla="+- 0 10271 9133"/>
                  <a:gd name="T13" fmla="*/ T12 w 2627"/>
                  <a:gd name="T14" fmla="+- 0 15152 14901"/>
                  <a:gd name="T15" fmla="*/ 15152 h 308"/>
                  <a:gd name="T16" fmla="+- 0 10271 9133"/>
                  <a:gd name="T17" fmla="*/ T16 w 2627"/>
                  <a:gd name="T18" fmla="+- 0 15059 14901"/>
                  <a:gd name="T19" fmla="*/ 15059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2627" h="308">
                    <a:moveTo>
                      <a:pt x="1138" y="158"/>
                    </a:moveTo>
                    <a:lnTo>
                      <a:pt x="1048" y="158"/>
                    </a:lnTo>
                    <a:lnTo>
                      <a:pt x="1048" y="251"/>
                    </a:lnTo>
                    <a:lnTo>
                      <a:pt x="1138" y="251"/>
                    </a:lnTo>
                    <a:lnTo>
                      <a:pt x="1138" y="1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3" name="Freeform 42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526 9133"/>
                  <a:gd name="T1" fmla="*/ T0 w 2627"/>
                  <a:gd name="T2" fmla="+- 0 14958 14901"/>
                  <a:gd name="T3" fmla="*/ 14958 h 308"/>
                  <a:gd name="T4" fmla="+- 0 10294 9133"/>
                  <a:gd name="T5" fmla="*/ T4 w 2627"/>
                  <a:gd name="T6" fmla="+- 0 14958 14901"/>
                  <a:gd name="T7" fmla="*/ 14958 h 308"/>
                  <a:gd name="T8" fmla="+- 0 10294 9133"/>
                  <a:gd name="T9" fmla="*/ T8 w 2627"/>
                  <a:gd name="T10" fmla="+- 0 15152 14901"/>
                  <a:gd name="T11" fmla="*/ 15152 h 308"/>
                  <a:gd name="T12" fmla="+- 0 10526 9133"/>
                  <a:gd name="T13" fmla="*/ T12 w 2627"/>
                  <a:gd name="T14" fmla="+- 0 15152 14901"/>
                  <a:gd name="T15" fmla="*/ 15152 h 308"/>
                  <a:gd name="T16" fmla="+- 0 10509 9133"/>
                  <a:gd name="T17" fmla="*/ T16 w 2627"/>
                  <a:gd name="T18" fmla="+- 0 15147 14901"/>
                  <a:gd name="T19" fmla="*/ 15147 h 308"/>
                  <a:gd name="T20" fmla="+- 0 10491 9133"/>
                  <a:gd name="T21" fmla="*/ T20 w 2627"/>
                  <a:gd name="T22" fmla="+- 0 15135 14901"/>
                  <a:gd name="T23" fmla="*/ 15135 h 308"/>
                  <a:gd name="T24" fmla="+- 0 10476 9133"/>
                  <a:gd name="T25" fmla="*/ T24 w 2627"/>
                  <a:gd name="T26" fmla="+- 0 15120 14901"/>
                  <a:gd name="T27" fmla="*/ 15120 h 308"/>
                  <a:gd name="T28" fmla="+- 0 10464 9133"/>
                  <a:gd name="T29" fmla="*/ T28 w 2627"/>
                  <a:gd name="T30" fmla="+- 0 15101 14901"/>
                  <a:gd name="T31" fmla="*/ 15101 h 308"/>
                  <a:gd name="T32" fmla="+- 0 10457 9133"/>
                  <a:gd name="T33" fmla="*/ T32 w 2627"/>
                  <a:gd name="T34" fmla="+- 0 15080 14901"/>
                  <a:gd name="T35" fmla="*/ 15080 h 308"/>
                  <a:gd name="T36" fmla="+- 0 10454 9133"/>
                  <a:gd name="T37" fmla="*/ T36 w 2627"/>
                  <a:gd name="T38" fmla="+- 0 15057 14901"/>
                  <a:gd name="T39" fmla="*/ 15057 h 308"/>
                  <a:gd name="T40" fmla="+- 0 10457 9133"/>
                  <a:gd name="T41" fmla="*/ T40 w 2627"/>
                  <a:gd name="T42" fmla="+- 0 15033 14901"/>
                  <a:gd name="T43" fmla="*/ 15033 h 308"/>
                  <a:gd name="T44" fmla="+- 0 10464 9133"/>
                  <a:gd name="T45" fmla="*/ T44 w 2627"/>
                  <a:gd name="T46" fmla="+- 0 15012 14901"/>
                  <a:gd name="T47" fmla="*/ 15012 h 308"/>
                  <a:gd name="T48" fmla="+- 0 10475 9133"/>
                  <a:gd name="T49" fmla="*/ T48 w 2627"/>
                  <a:gd name="T50" fmla="+- 0 14993 14901"/>
                  <a:gd name="T51" fmla="*/ 14993 h 308"/>
                  <a:gd name="T52" fmla="+- 0 10490 9133"/>
                  <a:gd name="T53" fmla="*/ T52 w 2627"/>
                  <a:gd name="T54" fmla="+- 0 14977 14901"/>
                  <a:gd name="T55" fmla="*/ 14977 h 308"/>
                  <a:gd name="T56" fmla="+- 0 10508 9133"/>
                  <a:gd name="T57" fmla="*/ T56 w 2627"/>
                  <a:gd name="T58" fmla="+- 0 14965 14901"/>
                  <a:gd name="T59" fmla="*/ 14965 h 308"/>
                  <a:gd name="T60" fmla="+- 0 10526 9133"/>
                  <a:gd name="T61" fmla="*/ T60 w 2627"/>
                  <a:gd name="T62" fmla="+- 0 14958 14901"/>
                  <a:gd name="T63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</a:cxnLst>
                <a:rect l="0" t="0" r="r" b="b"/>
                <a:pathLst>
                  <a:path w="2627" h="308">
                    <a:moveTo>
                      <a:pt x="1393" y="57"/>
                    </a:moveTo>
                    <a:lnTo>
                      <a:pt x="1161" y="57"/>
                    </a:lnTo>
                    <a:lnTo>
                      <a:pt x="1161" y="251"/>
                    </a:lnTo>
                    <a:lnTo>
                      <a:pt x="1393" y="251"/>
                    </a:lnTo>
                    <a:lnTo>
                      <a:pt x="1376" y="246"/>
                    </a:lnTo>
                    <a:lnTo>
                      <a:pt x="1358" y="234"/>
                    </a:lnTo>
                    <a:lnTo>
                      <a:pt x="1343" y="219"/>
                    </a:lnTo>
                    <a:lnTo>
                      <a:pt x="1331" y="200"/>
                    </a:lnTo>
                    <a:lnTo>
                      <a:pt x="1324" y="179"/>
                    </a:lnTo>
                    <a:lnTo>
                      <a:pt x="1321" y="156"/>
                    </a:lnTo>
                    <a:lnTo>
                      <a:pt x="1324" y="132"/>
                    </a:lnTo>
                    <a:lnTo>
                      <a:pt x="1331" y="111"/>
                    </a:lnTo>
                    <a:lnTo>
                      <a:pt x="1342" y="92"/>
                    </a:lnTo>
                    <a:lnTo>
                      <a:pt x="1357" y="76"/>
                    </a:lnTo>
                    <a:lnTo>
                      <a:pt x="1375" y="64"/>
                    </a:lnTo>
                    <a:lnTo>
                      <a:pt x="1393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4" name="Freeform 43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840 9133"/>
                  <a:gd name="T1" fmla="*/ T0 w 2627"/>
                  <a:gd name="T2" fmla="+- 0 15070 14901"/>
                  <a:gd name="T3" fmla="*/ 15070 h 308"/>
                  <a:gd name="T4" fmla="+- 0 10831 9133"/>
                  <a:gd name="T5" fmla="*/ T4 w 2627"/>
                  <a:gd name="T6" fmla="+- 0 15070 14901"/>
                  <a:gd name="T7" fmla="*/ 15070 h 308"/>
                  <a:gd name="T8" fmla="+- 0 10831 9133"/>
                  <a:gd name="T9" fmla="*/ T8 w 2627"/>
                  <a:gd name="T10" fmla="+- 0 15152 14901"/>
                  <a:gd name="T11" fmla="*/ 15152 h 308"/>
                  <a:gd name="T12" fmla="+- 0 10896 9133"/>
                  <a:gd name="T13" fmla="*/ T12 w 2627"/>
                  <a:gd name="T14" fmla="+- 0 15152 14901"/>
                  <a:gd name="T15" fmla="*/ 15152 h 308"/>
                  <a:gd name="T16" fmla="+- 0 10840 9133"/>
                  <a:gd name="T17" fmla="*/ T16 w 2627"/>
                  <a:gd name="T18" fmla="+- 0 15070 14901"/>
                  <a:gd name="T19" fmla="*/ 15070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2627" h="308">
                    <a:moveTo>
                      <a:pt x="1707" y="169"/>
                    </a:moveTo>
                    <a:lnTo>
                      <a:pt x="1698" y="169"/>
                    </a:lnTo>
                    <a:lnTo>
                      <a:pt x="1698" y="251"/>
                    </a:lnTo>
                    <a:lnTo>
                      <a:pt x="1763" y="251"/>
                    </a:lnTo>
                    <a:lnTo>
                      <a:pt x="1707" y="1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5" name="Freeform 44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081 9133"/>
                  <a:gd name="T1" fmla="*/ T0 w 2627"/>
                  <a:gd name="T2" fmla="+- 0 14958 14901"/>
                  <a:gd name="T3" fmla="*/ 14958 h 308"/>
                  <a:gd name="T4" fmla="+- 0 10836 9133"/>
                  <a:gd name="T5" fmla="*/ T4 w 2627"/>
                  <a:gd name="T6" fmla="+- 0 14958 14901"/>
                  <a:gd name="T7" fmla="*/ 14958 h 308"/>
                  <a:gd name="T8" fmla="+- 0 10856 9133"/>
                  <a:gd name="T9" fmla="*/ T8 w 2627"/>
                  <a:gd name="T10" fmla="+- 0 14959 14901"/>
                  <a:gd name="T11" fmla="*/ 14959 h 308"/>
                  <a:gd name="T12" fmla="+- 0 10875 9133"/>
                  <a:gd name="T13" fmla="*/ T12 w 2627"/>
                  <a:gd name="T14" fmla="+- 0 14963 14901"/>
                  <a:gd name="T15" fmla="*/ 14963 h 308"/>
                  <a:gd name="T16" fmla="+- 0 10895 9133"/>
                  <a:gd name="T17" fmla="*/ T16 w 2627"/>
                  <a:gd name="T18" fmla="+- 0 14978 14901"/>
                  <a:gd name="T19" fmla="*/ 14978 h 308"/>
                  <a:gd name="T20" fmla="+- 0 10906 9133"/>
                  <a:gd name="T21" fmla="*/ T20 w 2627"/>
                  <a:gd name="T22" fmla="+- 0 14994 14901"/>
                  <a:gd name="T23" fmla="*/ 14994 h 308"/>
                  <a:gd name="T24" fmla="+- 0 10910 9133"/>
                  <a:gd name="T25" fmla="*/ T24 w 2627"/>
                  <a:gd name="T26" fmla="+- 0 15012 14901"/>
                  <a:gd name="T27" fmla="*/ 15012 h 308"/>
                  <a:gd name="T28" fmla="+- 0 10906 9133"/>
                  <a:gd name="T29" fmla="*/ T28 w 2627"/>
                  <a:gd name="T30" fmla="+- 0 15035 14901"/>
                  <a:gd name="T31" fmla="*/ 15035 h 308"/>
                  <a:gd name="T32" fmla="+- 0 10894 9133"/>
                  <a:gd name="T33" fmla="*/ T32 w 2627"/>
                  <a:gd name="T34" fmla="+- 0 15053 14901"/>
                  <a:gd name="T35" fmla="*/ 15053 h 308"/>
                  <a:gd name="T36" fmla="+- 0 10877 9133"/>
                  <a:gd name="T37" fmla="*/ T36 w 2627"/>
                  <a:gd name="T38" fmla="+- 0 15065 14901"/>
                  <a:gd name="T39" fmla="*/ 15065 h 308"/>
                  <a:gd name="T40" fmla="+- 0 10924 9133"/>
                  <a:gd name="T41" fmla="*/ T40 w 2627"/>
                  <a:gd name="T42" fmla="+- 0 15152 14901"/>
                  <a:gd name="T43" fmla="*/ 15152 h 308"/>
                  <a:gd name="T44" fmla="+- 0 11081 9133"/>
                  <a:gd name="T45" fmla="*/ T44 w 2627"/>
                  <a:gd name="T46" fmla="+- 0 15152 14901"/>
                  <a:gd name="T47" fmla="*/ 15152 h 308"/>
                  <a:gd name="T48" fmla="+- 0 11081 9133"/>
                  <a:gd name="T49" fmla="*/ T48 w 2627"/>
                  <a:gd name="T50" fmla="+- 0 14958 14901"/>
                  <a:gd name="T51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</a:cxnLst>
                <a:rect l="0" t="0" r="r" b="b"/>
                <a:pathLst>
                  <a:path w="2627" h="308">
                    <a:moveTo>
                      <a:pt x="1948" y="57"/>
                    </a:moveTo>
                    <a:lnTo>
                      <a:pt x="1703" y="57"/>
                    </a:lnTo>
                    <a:lnTo>
                      <a:pt x="1723" y="58"/>
                    </a:lnTo>
                    <a:lnTo>
                      <a:pt x="1742" y="62"/>
                    </a:lnTo>
                    <a:lnTo>
                      <a:pt x="1762" y="77"/>
                    </a:lnTo>
                    <a:lnTo>
                      <a:pt x="1773" y="93"/>
                    </a:lnTo>
                    <a:lnTo>
                      <a:pt x="1777" y="111"/>
                    </a:lnTo>
                    <a:lnTo>
                      <a:pt x="1773" y="134"/>
                    </a:lnTo>
                    <a:lnTo>
                      <a:pt x="1761" y="152"/>
                    </a:lnTo>
                    <a:lnTo>
                      <a:pt x="1744" y="164"/>
                    </a:lnTo>
                    <a:lnTo>
                      <a:pt x="1791" y="251"/>
                    </a:lnTo>
                    <a:lnTo>
                      <a:pt x="1948" y="251"/>
                    </a:lnTo>
                    <a:lnTo>
                      <a:pt x="1948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6" name="Freeform 45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251 9133"/>
                  <a:gd name="T1" fmla="*/ T0 w 2627"/>
                  <a:gd name="T2" fmla="+- 0 14958 14901"/>
                  <a:gd name="T3" fmla="*/ 14958 h 308"/>
                  <a:gd name="T4" fmla="+- 0 11104 9133"/>
                  <a:gd name="T5" fmla="*/ T4 w 2627"/>
                  <a:gd name="T6" fmla="+- 0 14958 14901"/>
                  <a:gd name="T7" fmla="*/ 14958 h 308"/>
                  <a:gd name="T8" fmla="+- 0 11104 9133"/>
                  <a:gd name="T9" fmla="*/ T8 w 2627"/>
                  <a:gd name="T10" fmla="+- 0 15152 14901"/>
                  <a:gd name="T11" fmla="*/ 15152 h 308"/>
                  <a:gd name="T12" fmla="+- 0 11296 9133"/>
                  <a:gd name="T13" fmla="*/ T12 w 2627"/>
                  <a:gd name="T14" fmla="+- 0 15152 14901"/>
                  <a:gd name="T15" fmla="*/ 15152 h 308"/>
                  <a:gd name="T16" fmla="+- 0 11296 9133"/>
                  <a:gd name="T17" fmla="*/ T16 w 2627"/>
                  <a:gd name="T18" fmla="+- 0 14980 14901"/>
                  <a:gd name="T19" fmla="*/ 14980 h 308"/>
                  <a:gd name="T20" fmla="+- 0 11251 9133"/>
                  <a:gd name="T21" fmla="*/ T20 w 2627"/>
                  <a:gd name="T22" fmla="+- 0 14980 14901"/>
                  <a:gd name="T23" fmla="*/ 14980 h 308"/>
                  <a:gd name="T24" fmla="+- 0 11251 9133"/>
                  <a:gd name="T25" fmla="*/ T24 w 2627"/>
                  <a:gd name="T26" fmla="+- 0 14958 14901"/>
                  <a:gd name="T27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</a:cxnLst>
                <a:rect l="0" t="0" r="r" b="b"/>
                <a:pathLst>
                  <a:path w="2627" h="308">
                    <a:moveTo>
                      <a:pt x="2118" y="57"/>
                    </a:moveTo>
                    <a:lnTo>
                      <a:pt x="1971" y="57"/>
                    </a:lnTo>
                    <a:lnTo>
                      <a:pt x="1971" y="251"/>
                    </a:lnTo>
                    <a:lnTo>
                      <a:pt x="2163" y="251"/>
                    </a:lnTo>
                    <a:lnTo>
                      <a:pt x="2163" y="79"/>
                    </a:lnTo>
                    <a:lnTo>
                      <a:pt x="2118" y="79"/>
                    </a:lnTo>
                    <a:lnTo>
                      <a:pt x="2118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7" name="Freeform 46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492 9133"/>
                  <a:gd name="T1" fmla="*/ T0 w 2627"/>
                  <a:gd name="T2" fmla="+- 0 14958 14901"/>
                  <a:gd name="T3" fmla="*/ 14958 h 308"/>
                  <a:gd name="T4" fmla="+- 0 11364 9133"/>
                  <a:gd name="T5" fmla="*/ T4 w 2627"/>
                  <a:gd name="T6" fmla="+- 0 14958 14901"/>
                  <a:gd name="T7" fmla="*/ 14958 h 308"/>
                  <a:gd name="T8" fmla="+- 0 11364 9133"/>
                  <a:gd name="T9" fmla="*/ T8 w 2627"/>
                  <a:gd name="T10" fmla="+- 0 14980 14901"/>
                  <a:gd name="T11" fmla="*/ 14980 h 308"/>
                  <a:gd name="T12" fmla="+- 0 11319 9133"/>
                  <a:gd name="T13" fmla="*/ T12 w 2627"/>
                  <a:gd name="T14" fmla="+- 0 14980 14901"/>
                  <a:gd name="T15" fmla="*/ 14980 h 308"/>
                  <a:gd name="T16" fmla="+- 0 11319 9133"/>
                  <a:gd name="T17" fmla="*/ T16 w 2627"/>
                  <a:gd name="T18" fmla="+- 0 15152 14901"/>
                  <a:gd name="T19" fmla="*/ 15152 h 308"/>
                  <a:gd name="T20" fmla="+- 0 11553 9133"/>
                  <a:gd name="T21" fmla="*/ T20 w 2627"/>
                  <a:gd name="T22" fmla="+- 0 15152 14901"/>
                  <a:gd name="T23" fmla="*/ 15152 h 308"/>
                  <a:gd name="T24" fmla="+- 0 11553 9133"/>
                  <a:gd name="T25" fmla="*/ T24 w 2627"/>
                  <a:gd name="T26" fmla="+- 0 15068 14901"/>
                  <a:gd name="T27" fmla="*/ 15068 h 308"/>
                  <a:gd name="T28" fmla="+- 0 11492 9133"/>
                  <a:gd name="T29" fmla="*/ T28 w 2627"/>
                  <a:gd name="T30" fmla="+- 0 14958 14901"/>
                  <a:gd name="T31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</a:cxnLst>
                <a:rect l="0" t="0" r="r" b="b"/>
                <a:pathLst>
                  <a:path w="2627" h="308">
                    <a:moveTo>
                      <a:pt x="2359" y="57"/>
                    </a:moveTo>
                    <a:lnTo>
                      <a:pt x="2231" y="57"/>
                    </a:lnTo>
                    <a:lnTo>
                      <a:pt x="2231" y="79"/>
                    </a:lnTo>
                    <a:lnTo>
                      <a:pt x="2186" y="79"/>
                    </a:lnTo>
                    <a:lnTo>
                      <a:pt x="2186" y="251"/>
                    </a:lnTo>
                    <a:lnTo>
                      <a:pt x="2420" y="251"/>
                    </a:lnTo>
                    <a:lnTo>
                      <a:pt x="2420" y="167"/>
                    </a:lnTo>
                    <a:lnTo>
                      <a:pt x="2359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8" name="Freeform 47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760 9133"/>
                  <a:gd name="T1" fmla="*/ T0 w 2627"/>
                  <a:gd name="T2" fmla="+- 0 14958 14901"/>
                  <a:gd name="T3" fmla="*/ 14958 h 308"/>
                  <a:gd name="T4" fmla="+- 0 11638 9133"/>
                  <a:gd name="T5" fmla="*/ T4 w 2627"/>
                  <a:gd name="T6" fmla="+- 0 14958 14901"/>
                  <a:gd name="T7" fmla="*/ 14958 h 308"/>
                  <a:gd name="T8" fmla="+- 0 11577 9133"/>
                  <a:gd name="T9" fmla="*/ T8 w 2627"/>
                  <a:gd name="T10" fmla="+- 0 15068 14901"/>
                  <a:gd name="T11" fmla="*/ 15068 h 308"/>
                  <a:gd name="T12" fmla="+- 0 11577 9133"/>
                  <a:gd name="T13" fmla="*/ T12 w 2627"/>
                  <a:gd name="T14" fmla="+- 0 15152 14901"/>
                  <a:gd name="T15" fmla="*/ 15152 h 308"/>
                  <a:gd name="T16" fmla="+- 0 11760 9133"/>
                  <a:gd name="T17" fmla="*/ T16 w 2627"/>
                  <a:gd name="T18" fmla="+- 0 15152 14901"/>
                  <a:gd name="T19" fmla="*/ 15152 h 308"/>
                  <a:gd name="T20" fmla="+- 0 11760 9133"/>
                  <a:gd name="T21" fmla="*/ T20 w 2627"/>
                  <a:gd name="T22" fmla="+- 0 14958 14901"/>
                  <a:gd name="T23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</a:cxnLst>
                <a:rect l="0" t="0" r="r" b="b"/>
                <a:pathLst>
                  <a:path w="2627" h="308">
                    <a:moveTo>
                      <a:pt x="2627" y="57"/>
                    </a:moveTo>
                    <a:lnTo>
                      <a:pt x="2505" y="57"/>
                    </a:lnTo>
                    <a:lnTo>
                      <a:pt x="2444" y="167"/>
                    </a:lnTo>
                    <a:lnTo>
                      <a:pt x="2444" y="251"/>
                    </a:lnTo>
                    <a:lnTo>
                      <a:pt x="2627" y="251"/>
                    </a:lnTo>
                    <a:lnTo>
                      <a:pt x="2627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49" name="Freeform 48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9659 9133"/>
                  <a:gd name="T1" fmla="*/ T0 w 2627"/>
                  <a:gd name="T2" fmla="+- 0 14958 14901"/>
                  <a:gd name="T3" fmla="*/ 14958 h 308"/>
                  <a:gd name="T4" fmla="+- 0 9569 9133"/>
                  <a:gd name="T5" fmla="*/ T4 w 2627"/>
                  <a:gd name="T6" fmla="+- 0 14958 14901"/>
                  <a:gd name="T7" fmla="*/ 14958 h 308"/>
                  <a:gd name="T8" fmla="+- 0 9569 9133"/>
                  <a:gd name="T9" fmla="*/ T8 w 2627"/>
                  <a:gd name="T10" fmla="+- 0 15073 14901"/>
                  <a:gd name="T11" fmla="*/ 15073 h 308"/>
                  <a:gd name="T12" fmla="+- 0 9571 9133"/>
                  <a:gd name="T13" fmla="*/ T12 w 2627"/>
                  <a:gd name="T14" fmla="+- 0 15097 14901"/>
                  <a:gd name="T15" fmla="*/ 15097 h 308"/>
                  <a:gd name="T16" fmla="+- 0 9579 9133"/>
                  <a:gd name="T17" fmla="*/ T16 w 2627"/>
                  <a:gd name="T18" fmla="+- 0 15117 14901"/>
                  <a:gd name="T19" fmla="*/ 15117 h 308"/>
                  <a:gd name="T20" fmla="+- 0 9595 9133"/>
                  <a:gd name="T21" fmla="*/ T20 w 2627"/>
                  <a:gd name="T22" fmla="+- 0 15130 14901"/>
                  <a:gd name="T23" fmla="*/ 15130 h 308"/>
                  <a:gd name="T24" fmla="+- 0 9625 9133"/>
                  <a:gd name="T25" fmla="*/ T24 w 2627"/>
                  <a:gd name="T26" fmla="+- 0 15128 14901"/>
                  <a:gd name="T27" fmla="*/ 15128 h 308"/>
                  <a:gd name="T28" fmla="+- 0 9644 9133"/>
                  <a:gd name="T29" fmla="*/ T28 w 2627"/>
                  <a:gd name="T30" fmla="+- 0 15118 14901"/>
                  <a:gd name="T31" fmla="*/ 15118 h 308"/>
                  <a:gd name="T32" fmla="+- 0 9655 9133"/>
                  <a:gd name="T33" fmla="*/ T32 w 2627"/>
                  <a:gd name="T34" fmla="+- 0 15103 14901"/>
                  <a:gd name="T35" fmla="*/ 15103 h 308"/>
                  <a:gd name="T36" fmla="+- 0 9659 9133"/>
                  <a:gd name="T37" fmla="*/ T36 w 2627"/>
                  <a:gd name="T38" fmla="+- 0 15084 14901"/>
                  <a:gd name="T39" fmla="*/ 15084 h 308"/>
                  <a:gd name="T40" fmla="+- 0 9659 9133"/>
                  <a:gd name="T41" fmla="*/ T40 w 2627"/>
                  <a:gd name="T42" fmla="+- 0 14958 14901"/>
                  <a:gd name="T43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</a:cxnLst>
                <a:rect l="0" t="0" r="r" b="b"/>
                <a:pathLst>
                  <a:path w="2627" h="308">
                    <a:moveTo>
                      <a:pt x="526" y="57"/>
                    </a:moveTo>
                    <a:lnTo>
                      <a:pt x="436" y="57"/>
                    </a:lnTo>
                    <a:lnTo>
                      <a:pt x="436" y="172"/>
                    </a:lnTo>
                    <a:lnTo>
                      <a:pt x="438" y="196"/>
                    </a:lnTo>
                    <a:lnTo>
                      <a:pt x="446" y="216"/>
                    </a:lnTo>
                    <a:lnTo>
                      <a:pt x="462" y="229"/>
                    </a:lnTo>
                    <a:lnTo>
                      <a:pt x="492" y="227"/>
                    </a:lnTo>
                    <a:lnTo>
                      <a:pt x="511" y="217"/>
                    </a:lnTo>
                    <a:lnTo>
                      <a:pt x="522" y="202"/>
                    </a:lnTo>
                    <a:lnTo>
                      <a:pt x="526" y="183"/>
                    </a:lnTo>
                    <a:lnTo>
                      <a:pt x="526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50" name="Freeform 49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611 9133"/>
                  <a:gd name="T1" fmla="*/ T0 w 2627"/>
                  <a:gd name="T2" fmla="+- 0 14958 14901"/>
                  <a:gd name="T3" fmla="*/ 14958 h 308"/>
                  <a:gd name="T4" fmla="+- 0 11519 9133"/>
                  <a:gd name="T5" fmla="*/ T4 w 2627"/>
                  <a:gd name="T6" fmla="+- 0 14958 14901"/>
                  <a:gd name="T7" fmla="*/ 14958 h 308"/>
                  <a:gd name="T8" fmla="+- 0 11565 9133"/>
                  <a:gd name="T9" fmla="*/ T8 w 2627"/>
                  <a:gd name="T10" fmla="+- 0 15041 14901"/>
                  <a:gd name="T11" fmla="*/ 15041 h 308"/>
                  <a:gd name="T12" fmla="+- 0 11611 9133"/>
                  <a:gd name="T13" fmla="*/ T12 w 2627"/>
                  <a:gd name="T14" fmla="+- 0 14958 14901"/>
                  <a:gd name="T15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627" h="308">
                    <a:moveTo>
                      <a:pt x="2478" y="57"/>
                    </a:moveTo>
                    <a:lnTo>
                      <a:pt x="2386" y="57"/>
                    </a:lnTo>
                    <a:lnTo>
                      <a:pt x="2432" y="140"/>
                    </a:lnTo>
                    <a:lnTo>
                      <a:pt x="2478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51" name="Freeform 50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271 9133"/>
                  <a:gd name="T1" fmla="*/ T0 w 2627"/>
                  <a:gd name="T2" fmla="+- 0 14958 14901"/>
                  <a:gd name="T3" fmla="*/ 14958 h 308"/>
                  <a:gd name="T4" fmla="+- 0 10181 9133"/>
                  <a:gd name="T5" fmla="*/ T4 w 2627"/>
                  <a:gd name="T6" fmla="+- 0 14958 14901"/>
                  <a:gd name="T7" fmla="*/ 14958 h 308"/>
                  <a:gd name="T8" fmla="+- 0 10181 9133"/>
                  <a:gd name="T9" fmla="*/ T8 w 2627"/>
                  <a:gd name="T10" fmla="+- 0 15036 14901"/>
                  <a:gd name="T11" fmla="*/ 15036 h 308"/>
                  <a:gd name="T12" fmla="+- 0 10271 9133"/>
                  <a:gd name="T13" fmla="*/ T12 w 2627"/>
                  <a:gd name="T14" fmla="+- 0 15036 14901"/>
                  <a:gd name="T15" fmla="*/ 15036 h 308"/>
                  <a:gd name="T16" fmla="+- 0 10271 9133"/>
                  <a:gd name="T17" fmla="*/ T16 w 2627"/>
                  <a:gd name="T18" fmla="+- 0 14958 14901"/>
                  <a:gd name="T19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2627" h="308">
                    <a:moveTo>
                      <a:pt x="1138" y="57"/>
                    </a:moveTo>
                    <a:lnTo>
                      <a:pt x="1048" y="57"/>
                    </a:lnTo>
                    <a:lnTo>
                      <a:pt x="1048" y="135"/>
                    </a:lnTo>
                    <a:lnTo>
                      <a:pt x="1138" y="135"/>
                    </a:lnTo>
                    <a:lnTo>
                      <a:pt x="1138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pic>
            <p:nvPicPr>
              <p:cNvPr id="52" name="Picture 51"/>
              <p:cNvPicPr>
                <a:picLocks noChangeAspect="1" noChangeArrowheads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04" y="14473"/>
                <a:ext cx="2626" cy="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3" name="Picture 52"/>
              <p:cNvPicPr>
                <a:picLocks noChangeAspect="1" noChangeArrowheads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24" y="14312"/>
                <a:ext cx="550" cy="8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3" name="Group 12"/>
            <p:cNvGrpSpPr>
              <a:grpSpLocks/>
            </p:cNvGrpSpPr>
            <p:nvPr userDrawn="1"/>
          </p:nvGrpSpPr>
          <p:grpSpPr bwMode="auto">
            <a:xfrm>
              <a:off x="10831" y="14980"/>
              <a:ext cx="58" cy="71"/>
              <a:chOff x="10831" y="14980"/>
              <a:chExt cx="58" cy="71"/>
            </a:xfrm>
          </p:grpSpPr>
          <p:sp>
            <p:nvSpPr>
              <p:cNvPr id="35" name="Freeform 34"/>
              <p:cNvSpPr>
                <a:spLocks/>
              </p:cNvSpPr>
              <p:nvPr userDrawn="1"/>
            </p:nvSpPr>
            <p:spPr bwMode="auto">
              <a:xfrm>
                <a:off x="10831" y="14980"/>
                <a:ext cx="58" cy="71"/>
              </a:xfrm>
              <a:custGeom>
                <a:avLst/>
                <a:gdLst>
                  <a:gd name="T0" fmla="+- 0 10831 10831"/>
                  <a:gd name="T1" fmla="*/ T0 w 58"/>
                  <a:gd name="T2" fmla="+- 0 14980 14980"/>
                  <a:gd name="T3" fmla="*/ 14980 h 71"/>
                  <a:gd name="T4" fmla="+- 0 10831 10831"/>
                  <a:gd name="T5" fmla="*/ T4 w 58"/>
                  <a:gd name="T6" fmla="+- 0 15050 14980"/>
                  <a:gd name="T7" fmla="*/ 15050 h 71"/>
                  <a:gd name="T8" fmla="+- 0 10838 10831"/>
                  <a:gd name="T9" fmla="*/ T8 w 58"/>
                  <a:gd name="T10" fmla="+- 0 15050 14980"/>
                  <a:gd name="T11" fmla="*/ 15050 h 71"/>
                  <a:gd name="T12" fmla="+- 0 10861 10831"/>
                  <a:gd name="T13" fmla="*/ T12 w 58"/>
                  <a:gd name="T14" fmla="+- 0 15048 14980"/>
                  <a:gd name="T15" fmla="*/ 15048 h 71"/>
                  <a:gd name="T16" fmla="+- 0 10880 10831"/>
                  <a:gd name="T17" fmla="*/ T16 w 58"/>
                  <a:gd name="T18" fmla="+- 0 15038 14980"/>
                  <a:gd name="T19" fmla="*/ 15038 h 71"/>
                  <a:gd name="T20" fmla="+- 0 10888 10831"/>
                  <a:gd name="T21" fmla="*/ T20 w 58"/>
                  <a:gd name="T22" fmla="+- 0 15016 14980"/>
                  <a:gd name="T23" fmla="*/ 15016 h 71"/>
                  <a:gd name="T24" fmla="+- 0 10888 10831"/>
                  <a:gd name="T25" fmla="*/ T24 w 58"/>
                  <a:gd name="T26" fmla="+- 0 15015 14980"/>
                  <a:gd name="T27" fmla="*/ 15015 h 71"/>
                  <a:gd name="T28" fmla="+- 0 10880 10831"/>
                  <a:gd name="T29" fmla="*/ T28 w 58"/>
                  <a:gd name="T30" fmla="+- 0 14992 14980"/>
                  <a:gd name="T31" fmla="*/ 14992 h 71"/>
                  <a:gd name="T32" fmla="+- 0 10862 10831"/>
                  <a:gd name="T33" fmla="*/ T32 w 58"/>
                  <a:gd name="T34" fmla="+- 0 14982 14980"/>
                  <a:gd name="T35" fmla="*/ 14982 h 71"/>
                  <a:gd name="T36" fmla="+- 0 10839 10831"/>
                  <a:gd name="T37" fmla="*/ T36 w 58"/>
                  <a:gd name="T38" fmla="+- 0 14980 14980"/>
                  <a:gd name="T39" fmla="*/ 14980 h 71"/>
                  <a:gd name="T40" fmla="+- 0 10831 10831"/>
                  <a:gd name="T41" fmla="*/ T40 w 58"/>
                  <a:gd name="T42" fmla="+- 0 14980 14980"/>
                  <a:gd name="T43" fmla="*/ 14980 h 7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</a:cxnLst>
                <a:rect l="0" t="0" r="r" b="b"/>
                <a:pathLst>
                  <a:path w="58" h="71">
                    <a:moveTo>
                      <a:pt x="0" y="0"/>
                    </a:moveTo>
                    <a:lnTo>
                      <a:pt x="0" y="70"/>
                    </a:lnTo>
                    <a:lnTo>
                      <a:pt x="7" y="70"/>
                    </a:lnTo>
                    <a:lnTo>
                      <a:pt x="30" y="68"/>
                    </a:lnTo>
                    <a:lnTo>
                      <a:pt x="49" y="58"/>
                    </a:lnTo>
                    <a:lnTo>
                      <a:pt x="57" y="36"/>
                    </a:lnTo>
                    <a:lnTo>
                      <a:pt x="57" y="35"/>
                    </a:lnTo>
                    <a:lnTo>
                      <a:pt x="49" y="12"/>
                    </a:lnTo>
                    <a:lnTo>
                      <a:pt x="31" y="2"/>
                    </a:lnTo>
                    <a:lnTo>
                      <a:pt x="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4" name="Group 13"/>
            <p:cNvGrpSpPr>
              <a:grpSpLocks/>
            </p:cNvGrpSpPr>
            <p:nvPr userDrawn="1"/>
          </p:nvGrpSpPr>
          <p:grpSpPr bwMode="auto">
            <a:xfrm>
              <a:off x="9280" y="15003"/>
              <a:ext cx="67" cy="79"/>
              <a:chOff x="9280" y="15003"/>
              <a:chExt cx="67" cy="79"/>
            </a:xfrm>
          </p:grpSpPr>
          <p:sp>
            <p:nvSpPr>
              <p:cNvPr id="34" name="Freeform 33"/>
              <p:cNvSpPr>
                <a:spLocks/>
              </p:cNvSpPr>
              <p:nvPr userDrawn="1"/>
            </p:nvSpPr>
            <p:spPr bwMode="auto">
              <a:xfrm>
                <a:off x="9280" y="15003"/>
                <a:ext cx="67" cy="79"/>
              </a:xfrm>
              <a:custGeom>
                <a:avLst/>
                <a:gdLst>
                  <a:gd name="T0" fmla="+- 0 9314 9280"/>
                  <a:gd name="T1" fmla="*/ T0 w 67"/>
                  <a:gd name="T2" fmla="+- 0 15003 15003"/>
                  <a:gd name="T3" fmla="*/ 15003 h 79"/>
                  <a:gd name="T4" fmla="+- 0 9280 9280"/>
                  <a:gd name="T5" fmla="*/ T4 w 67"/>
                  <a:gd name="T6" fmla="+- 0 15081 15003"/>
                  <a:gd name="T7" fmla="*/ 15081 h 79"/>
                  <a:gd name="T8" fmla="+- 0 9347 9280"/>
                  <a:gd name="T9" fmla="*/ T8 w 67"/>
                  <a:gd name="T10" fmla="+- 0 15081 15003"/>
                  <a:gd name="T11" fmla="*/ 15081 h 79"/>
                  <a:gd name="T12" fmla="+- 0 9314 9280"/>
                  <a:gd name="T13" fmla="*/ T12 w 67"/>
                  <a:gd name="T14" fmla="+- 0 15003 15003"/>
                  <a:gd name="T15" fmla="*/ 15003 h 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67" h="79">
                    <a:moveTo>
                      <a:pt x="34" y="0"/>
                    </a:moveTo>
                    <a:lnTo>
                      <a:pt x="0" y="78"/>
                    </a:lnTo>
                    <a:lnTo>
                      <a:pt x="67" y="78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5" name="Group 14"/>
            <p:cNvGrpSpPr>
              <a:grpSpLocks/>
            </p:cNvGrpSpPr>
            <p:nvPr userDrawn="1"/>
          </p:nvGrpSpPr>
          <p:grpSpPr bwMode="auto">
            <a:xfrm>
              <a:off x="10478" y="14977"/>
              <a:ext cx="150" cy="156"/>
              <a:chOff x="10478" y="14977"/>
              <a:chExt cx="150" cy="156"/>
            </a:xfrm>
          </p:grpSpPr>
          <p:sp>
            <p:nvSpPr>
              <p:cNvPr id="33" name="Freeform 32"/>
              <p:cNvSpPr>
                <a:spLocks/>
              </p:cNvSpPr>
              <p:nvPr userDrawn="1"/>
            </p:nvSpPr>
            <p:spPr bwMode="auto">
              <a:xfrm>
                <a:off x="10478" y="14977"/>
                <a:ext cx="150" cy="156"/>
              </a:xfrm>
              <a:custGeom>
                <a:avLst/>
                <a:gdLst>
                  <a:gd name="T0" fmla="+- 0 10552 10478"/>
                  <a:gd name="T1" fmla="*/ T0 w 150"/>
                  <a:gd name="T2" fmla="+- 0 14977 14977"/>
                  <a:gd name="T3" fmla="*/ 14977 h 156"/>
                  <a:gd name="T4" fmla="+- 0 10494 10478"/>
                  <a:gd name="T5" fmla="*/ T4 w 150"/>
                  <a:gd name="T6" fmla="+- 0 15005 14977"/>
                  <a:gd name="T7" fmla="*/ 15005 h 156"/>
                  <a:gd name="T8" fmla="+- 0 10478 10478"/>
                  <a:gd name="T9" fmla="*/ T8 w 150"/>
                  <a:gd name="T10" fmla="+- 0 15045 14977"/>
                  <a:gd name="T11" fmla="*/ 15045 h 156"/>
                  <a:gd name="T12" fmla="+- 0 10481 10478"/>
                  <a:gd name="T13" fmla="*/ T12 w 150"/>
                  <a:gd name="T14" fmla="+- 0 15071 14977"/>
                  <a:gd name="T15" fmla="*/ 15071 h 156"/>
                  <a:gd name="T16" fmla="+- 0 10489 10478"/>
                  <a:gd name="T17" fmla="*/ T16 w 150"/>
                  <a:gd name="T18" fmla="+- 0 15094 14977"/>
                  <a:gd name="T19" fmla="*/ 15094 h 156"/>
                  <a:gd name="T20" fmla="+- 0 10501 10478"/>
                  <a:gd name="T21" fmla="*/ T20 w 150"/>
                  <a:gd name="T22" fmla="+- 0 15111 14977"/>
                  <a:gd name="T23" fmla="*/ 15111 h 156"/>
                  <a:gd name="T24" fmla="+- 0 10517 10478"/>
                  <a:gd name="T25" fmla="*/ T24 w 150"/>
                  <a:gd name="T26" fmla="+- 0 15124 14977"/>
                  <a:gd name="T27" fmla="*/ 15124 h 156"/>
                  <a:gd name="T28" fmla="+- 0 10536 10478"/>
                  <a:gd name="T29" fmla="*/ T28 w 150"/>
                  <a:gd name="T30" fmla="+- 0 15132 14977"/>
                  <a:gd name="T31" fmla="*/ 15132 h 156"/>
                  <a:gd name="T32" fmla="+- 0 10562 10478"/>
                  <a:gd name="T33" fmla="*/ T32 w 150"/>
                  <a:gd name="T34" fmla="+- 0 15130 14977"/>
                  <a:gd name="T35" fmla="*/ 15130 h 156"/>
                  <a:gd name="T36" fmla="+- 0 10616 10478"/>
                  <a:gd name="T37" fmla="*/ T36 w 150"/>
                  <a:gd name="T38" fmla="+- 0 15096 14977"/>
                  <a:gd name="T39" fmla="*/ 15096 h 156"/>
                  <a:gd name="T40" fmla="+- 0 10627 10478"/>
                  <a:gd name="T41" fmla="*/ T40 w 150"/>
                  <a:gd name="T42" fmla="+- 0 15057 14977"/>
                  <a:gd name="T43" fmla="*/ 15057 h 156"/>
                  <a:gd name="T44" fmla="+- 0 10624 10478"/>
                  <a:gd name="T45" fmla="*/ T44 w 150"/>
                  <a:gd name="T46" fmla="+- 0 15034 14977"/>
                  <a:gd name="T47" fmla="*/ 15034 h 156"/>
                  <a:gd name="T48" fmla="+- 0 10585 10478"/>
                  <a:gd name="T49" fmla="*/ T48 w 150"/>
                  <a:gd name="T50" fmla="+- 0 14984 14977"/>
                  <a:gd name="T51" fmla="*/ 14984 h 156"/>
                  <a:gd name="T52" fmla="+- 0 10552 10478"/>
                  <a:gd name="T53" fmla="*/ T52 w 150"/>
                  <a:gd name="T54" fmla="+- 0 14977 14977"/>
                  <a:gd name="T55" fmla="*/ 14977 h 1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</a:cxnLst>
                <a:rect l="0" t="0" r="r" b="b"/>
                <a:pathLst>
                  <a:path w="150" h="156">
                    <a:moveTo>
                      <a:pt x="74" y="0"/>
                    </a:moveTo>
                    <a:lnTo>
                      <a:pt x="16" y="28"/>
                    </a:lnTo>
                    <a:lnTo>
                      <a:pt x="0" y="68"/>
                    </a:lnTo>
                    <a:lnTo>
                      <a:pt x="3" y="94"/>
                    </a:lnTo>
                    <a:lnTo>
                      <a:pt x="11" y="117"/>
                    </a:lnTo>
                    <a:lnTo>
                      <a:pt x="23" y="134"/>
                    </a:lnTo>
                    <a:lnTo>
                      <a:pt x="39" y="147"/>
                    </a:lnTo>
                    <a:lnTo>
                      <a:pt x="58" y="155"/>
                    </a:lnTo>
                    <a:lnTo>
                      <a:pt x="84" y="153"/>
                    </a:lnTo>
                    <a:lnTo>
                      <a:pt x="138" y="119"/>
                    </a:lnTo>
                    <a:lnTo>
                      <a:pt x="149" y="80"/>
                    </a:lnTo>
                    <a:lnTo>
                      <a:pt x="146" y="57"/>
                    </a:lnTo>
                    <a:lnTo>
                      <a:pt x="107" y="7"/>
                    </a:ln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</p:grpSp>
        <p:grpSp>
          <p:nvGrpSpPr>
            <p:cNvPr id="16" name="Group 15"/>
            <p:cNvGrpSpPr>
              <a:grpSpLocks/>
            </p:cNvGrpSpPr>
            <p:nvPr userDrawn="1"/>
          </p:nvGrpSpPr>
          <p:grpSpPr bwMode="auto">
            <a:xfrm>
              <a:off x="9133" y="14901"/>
              <a:ext cx="2627" cy="308"/>
              <a:chOff x="9133" y="14901"/>
              <a:chExt cx="2627" cy="308"/>
            </a:xfrm>
          </p:grpSpPr>
          <p:sp>
            <p:nvSpPr>
              <p:cNvPr id="17" name="Freeform 16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760 9133"/>
                  <a:gd name="T1" fmla="*/ T0 w 2627"/>
                  <a:gd name="T2" fmla="+- 0 14901 14901"/>
                  <a:gd name="T3" fmla="*/ 14901 h 308"/>
                  <a:gd name="T4" fmla="+- 0 9133 9133"/>
                  <a:gd name="T5" fmla="*/ T4 w 2627"/>
                  <a:gd name="T6" fmla="+- 0 14901 14901"/>
                  <a:gd name="T7" fmla="*/ 14901 h 308"/>
                  <a:gd name="T8" fmla="+- 0 9133 9133"/>
                  <a:gd name="T9" fmla="*/ T8 w 2627"/>
                  <a:gd name="T10" fmla="+- 0 15208 14901"/>
                  <a:gd name="T11" fmla="*/ 15208 h 308"/>
                  <a:gd name="T12" fmla="+- 0 11760 9133"/>
                  <a:gd name="T13" fmla="*/ T12 w 2627"/>
                  <a:gd name="T14" fmla="+- 0 15208 14901"/>
                  <a:gd name="T15" fmla="*/ 15208 h 308"/>
                  <a:gd name="T16" fmla="+- 0 11760 9133"/>
                  <a:gd name="T17" fmla="*/ T16 w 2627"/>
                  <a:gd name="T18" fmla="+- 0 15156 14901"/>
                  <a:gd name="T19" fmla="*/ 15156 h 308"/>
                  <a:gd name="T20" fmla="+- 0 10552 9133"/>
                  <a:gd name="T21" fmla="*/ T20 w 2627"/>
                  <a:gd name="T22" fmla="+- 0 15156 14901"/>
                  <a:gd name="T23" fmla="*/ 15156 h 308"/>
                  <a:gd name="T24" fmla="+- 0 10552 9133"/>
                  <a:gd name="T25" fmla="*/ T24 w 2627"/>
                  <a:gd name="T26" fmla="+- 0 15156 14901"/>
                  <a:gd name="T27" fmla="*/ 15156 h 308"/>
                  <a:gd name="T28" fmla="+- 0 9617 9133"/>
                  <a:gd name="T29" fmla="*/ T28 w 2627"/>
                  <a:gd name="T30" fmla="+- 0 15156 14901"/>
                  <a:gd name="T31" fmla="*/ 15156 h 308"/>
                  <a:gd name="T32" fmla="+- 0 9592 9133"/>
                  <a:gd name="T33" fmla="*/ T32 w 2627"/>
                  <a:gd name="T34" fmla="+- 0 15153 14901"/>
                  <a:gd name="T35" fmla="*/ 15153 h 308"/>
                  <a:gd name="T36" fmla="+- 0 9591 9133"/>
                  <a:gd name="T37" fmla="*/ T36 w 2627"/>
                  <a:gd name="T38" fmla="+- 0 15152 14901"/>
                  <a:gd name="T39" fmla="*/ 15152 h 308"/>
                  <a:gd name="T40" fmla="+- 0 9224 9133"/>
                  <a:gd name="T41" fmla="*/ T40 w 2627"/>
                  <a:gd name="T42" fmla="+- 0 15152 14901"/>
                  <a:gd name="T43" fmla="*/ 15152 h 308"/>
                  <a:gd name="T44" fmla="+- 0 9314 9133"/>
                  <a:gd name="T45" fmla="*/ T44 w 2627"/>
                  <a:gd name="T46" fmla="+- 0 14950 14901"/>
                  <a:gd name="T47" fmla="*/ 14950 h 308"/>
                  <a:gd name="T48" fmla="+- 0 11760 9133"/>
                  <a:gd name="T49" fmla="*/ T48 w 2627"/>
                  <a:gd name="T50" fmla="+- 0 14950 14901"/>
                  <a:gd name="T51" fmla="*/ 14950 h 308"/>
                  <a:gd name="T52" fmla="+- 0 11760 9133"/>
                  <a:gd name="T53" fmla="*/ T52 w 2627"/>
                  <a:gd name="T54" fmla="+- 0 14901 14901"/>
                  <a:gd name="T55" fmla="*/ 14901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</a:cxnLst>
                <a:rect l="0" t="0" r="r" b="b"/>
                <a:pathLst>
                  <a:path w="2627" h="308">
                    <a:moveTo>
                      <a:pt x="2627" y="0"/>
                    </a:moveTo>
                    <a:lnTo>
                      <a:pt x="0" y="0"/>
                    </a:lnTo>
                    <a:lnTo>
                      <a:pt x="0" y="307"/>
                    </a:lnTo>
                    <a:lnTo>
                      <a:pt x="2627" y="307"/>
                    </a:lnTo>
                    <a:lnTo>
                      <a:pt x="2627" y="255"/>
                    </a:lnTo>
                    <a:lnTo>
                      <a:pt x="1419" y="255"/>
                    </a:lnTo>
                    <a:lnTo>
                      <a:pt x="484" y="255"/>
                    </a:lnTo>
                    <a:lnTo>
                      <a:pt x="459" y="252"/>
                    </a:lnTo>
                    <a:lnTo>
                      <a:pt x="458" y="251"/>
                    </a:lnTo>
                    <a:lnTo>
                      <a:pt x="91" y="251"/>
                    </a:lnTo>
                    <a:lnTo>
                      <a:pt x="181" y="49"/>
                    </a:lnTo>
                    <a:lnTo>
                      <a:pt x="2627" y="49"/>
                    </a:lnTo>
                    <a:lnTo>
                      <a:pt x="262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8" name="Freeform 17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760 9133"/>
                  <a:gd name="T1" fmla="*/ T0 w 2627"/>
                  <a:gd name="T2" fmla="+- 0 14954 14901"/>
                  <a:gd name="T3" fmla="*/ 14954 h 308"/>
                  <a:gd name="T4" fmla="+- 0 10550 9133"/>
                  <a:gd name="T5" fmla="*/ T4 w 2627"/>
                  <a:gd name="T6" fmla="+- 0 14954 14901"/>
                  <a:gd name="T7" fmla="*/ 14954 h 308"/>
                  <a:gd name="T8" fmla="+- 0 10573 9133"/>
                  <a:gd name="T9" fmla="*/ T8 w 2627"/>
                  <a:gd name="T10" fmla="+- 0 14957 14901"/>
                  <a:gd name="T11" fmla="*/ 14957 h 308"/>
                  <a:gd name="T12" fmla="+- 0 10594 9133"/>
                  <a:gd name="T13" fmla="*/ T12 w 2627"/>
                  <a:gd name="T14" fmla="+- 0 14964 14901"/>
                  <a:gd name="T15" fmla="*/ 14964 h 308"/>
                  <a:gd name="T16" fmla="+- 0 10640 9133"/>
                  <a:gd name="T17" fmla="*/ T16 w 2627"/>
                  <a:gd name="T18" fmla="+- 0 15009 14901"/>
                  <a:gd name="T19" fmla="*/ 15009 h 308"/>
                  <a:gd name="T20" fmla="+- 0 10651 9133"/>
                  <a:gd name="T21" fmla="*/ T20 w 2627"/>
                  <a:gd name="T22" fmla="+- 0 15052 14901"/>
                  <a:gd name="T23" fmla="*/ 15052 h 308"/>
                  <a:gd name="T24" fmla="+- 0 10648 9133"/>
                  <a:gd name="T25" fmla="*/ T24 w 2627"/>
                  <a:gd name="T26" fmla="+- 0 15076 14901"/>
                  <a:gd name="T27" fmla="*/ 15076 h 308"/>
                  <a:gd name="T28" fmla="+- 0 10616 9133"/>
                  <a:gd name="T29" fmla="*/ T28 w 2627"/>
                  <a:gd name="T30" fmla="+- 0 15133 14901"/>
                  <a:gd name="T31" fmla="*/ 15133 h 308"/>
                  <a:gd name="T32" fmla="+- 0 10556 9133"/>
                  <a:gd name="T33" fmla="*/ T32 w 2627"/>
                  <a:gd name="T34" fmla="+- 0 15156 14901"/>
                  <a:gd name="T35" fmla="*/ 15156 h 308"/>
                  <a:gd name="T36" fmla="+- 0 10552 9133"/>
                  <a:gd name="T37" fmla="*/ T36 w 2627"/>
                  <a:gd name="T38" fmla="+- 0 15156 14901"/>
                  <a:gd name="T39" fmla="*/ 15156 h 308"/>
                  <a:gd name="T40" fmla="+- 0 11760 9133"/>
                  <a:gd name="T41" fmla="*/ T40 w 2627"/>
                  <a:gd name="T42" fmla="+- 0 15156 14901"/>
                  <a:gd name="T43" fmla="*/ 15156 h 308"/>
                  <a:gd name="T44" fmla="+- 0 11760 9133"/>
                  <a:gd name="T45" fmla="*/ T44 w 2627"/>
                  <a:gd name="T46" fmla="+- 0 15152 14901"/>
                  <a:gd name="T47" fmla="*/ 15152 h 308"/>
                  <a:gd name="T48" fmla="+- 0 10807 9133"/>
                  <a:gd name="T49" fmla="*/ T48 w 2627"/>
                  <a:gd name="T50" fmla="+- 0 15152 14901"/>
                  <a:gd name="T51" fmla="*/ 15152 h 308"/>
                  <a:gd name="T52" fmla="+- 0 10807 9133"/>
                  <a:gd name="T53" fmla="*/ T52 w 2627"/>
                  <a:gd name="T54" fmla="+- 0 14958 14901"/>
                  <a:gd name="T55" fmla="*/ 14958 h 308"/>
                  <a:gd name="T56" fmla="+- 0 11760 9133"/>
                  <a:gd name="T57" fmla="*/ T56 w 2627"/>
                  <a:gd name="T58" fmla="+- 0 14958 14901"/>
                  <a:gd name="T59" fmla="*/ 14958 h 308"/>
                  <a:gd name="T60" fmla="+- 0 11760 9133"/>
                  <a:gd name="T61" fmla="*/ T60 w 2627"/>
                  <a:gd name="T62" fmla="+- 0 14954 14901"/>
                  <a:gd name="T63" fmla="*/ 14954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</a:cxnLst>
                <a:rect l="0" t="0" r="r" b="b"/>
                <a:pathLst>
                  <a:path w="2627" h="308">
                    <a:moveTo>
                      <a:pt x="2627" y="53"/>
                    </a:moveTo>
                    <a:lnTo>
                      <a:pt x="1417" y="53"/>
                    </a:lnTo>
                    <a:lnTo>
                      <a:pt x="1440" y="56"/>
                    </a:lnTo>
                    <a:lnTo>
                      <a:pt x="1461" y="63"/>
                    </a:lnTo>
                    <a:lnTo>
                      <a:pt x="1507" y="108"/>
                    </a:lnTo>
                    <a:lnTo>
                      <a:pt x="1518" y="151"/>
                    </a:lnTo>
                    <a:lnTo>
                      <a:pt x="1515" y="175"/>
                    </a:lnTo>
                    <a:lnTo>
                      <a:pt x="1483" y="232"/>
                    </a:lnTo>
                    <a:lnTo>
                      <a:pt x="1423" y="255"/>
                    </a:lnTo>
                    <a:lnTo>
                      <a:pt x="1419" y="255"/>
                    </a:lnTo>
                    <a:lnTo>
                      <a:pt x="2627" y="255"/>
                    </a:lnTo>
                    <a:lnTo>
                      <a:pt x="2627" y="251"/>
                    </a:lnTo>
                    <a:lnTo>
                      <a:pt x="1674" y="251"/>
                    </a:lnTo>
                    <a:lnTo>
                      <a:pt x="1674" y="57"/>
                    </a:lnTo>
                    <a:lnTo>
                      <a:pt x="2627" y="57"/>
                    </a:lnTo>
                    <a:lnTo>
                      <a:pt x="2627" y="5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19" name="Freeform 18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9842 9133"/>
                  <a:gd name="T1" fmla="*/ T0 w 2627"/>
                  <a:gd name="T2" fmla="+- 0 14958 14901"/>
                  <a:gd name="T3" fmla="*/ 14958 h 308"/>
                  <a:gd name="T4" fmla="+- 0 9683 9133"/>
                  <a:gd name="T5" fmla="*/ T4 w 2627"/>
                  <a:gd name="T6" fmla="+- 0 14958 14901"/>
                  <a:gd name="T7" fmla="*/ 14958 h 308"/>
                  <a:gd name="T8" fmla="+- 0 9683 9133"/>
                  <a:gd name="T9" fmla="*/ T8 w 2627"/>
                  <a:gd name="T10" fmla="+- 0 15081 14901"/>
                  <a:gd name="T11" fmla="*/ 15081 h 308"/>
                  <a:gd name="T12" fmla="+- 0 9680 9133"/>
                  <a:gd name="T13" fmla="*/ T12 w 2627"/>
                  <a:gd name="T14" fmla="+- 0 15105 14901"/>
                  <a:gd name="T15" fmla="*/ 15105 h 308"/>
                  <a:gd name="T16" fmla="+- 0 9671 9133"/>
                  <a:gd name="T17" fmla="*/ T16 w 2627"/>
                  <a:gd name="T18" fmla="+- 0 15125 14901"/>
                  <a:gd name="T19" fmla="*/ 15125 h 308"/>
                  <a:gd name="T20" fmla="+- 0 9658 9133"/>
                  <a:gd name="T21" fmla="*/ T20 w 2627"/>
                  <a:gd name="T22" fmla="+- 0 15141 14901"/>
                  <a:gd name="T23" fmla="*/ 15141 h 308"/>
                  <a:gd name="T24" fmla="+- 0 9639 9133"/>
                  <a:gd name="T25" fmla="*/ T24 w 2627"/>
                  <a:gd name="T26" fmla="+- 0 15152 14901"/>
                  <a:gd name="T27" fmla="*/ 15152 h 308"/>
                  <a:gd name="T28" fmla="+- 0 9617 9133"/>
                  <a:gd name="T29" fmla="*/ T28 w 2627"/>
                  <a:gd name="T30" fmla="+- 0 15156 14901"/>
                  <a:gd name="T31" fmla="*/ 15156 h 308"/>
                  <a:gd name="T32" fmla="+- 0 10552 9133"/>
                  <a:gd name="T33" fmla="*/ T32 w 2627"/>
                  <a:gd name="T34" fmla="+- 0 15156 14901"/>
                  <a:gd name="T35" fmla="*/ 15156 h 308"/>
                  <a:gd name="T36" fmla="+- 0 10530 9133"/>
                  <a:gd name="T37" fmla="*/ T36 w 2627"/>
                  <a:gd name="T38" fmla="+- 0 15154 14901"/>
                  <a:gd name="T39" fmla="*/ 15154 h 308"/>
                  <a:gd name="T40" fmla="+- 0 10526 9133"/>
                  <a:gd name="T41" fmla="*/ T40 w 2627"/>
                  <a:gd name="T42" fmla="+- 0 15152 14901"/>
                  <a:gd name="T43" fmla="*/ 15152 h 308"/>
                  <a:gd name="T44" fmla="+- 0 9887 9133"/>
                  <a:gd name="T45" fmla="*/ T44 w 2627"/>
                  <a:gd name="T46" fmla="+- 0 15152 14901"/>
                  <a:gd name="T47" fmla="*/ 15152 h 308"/>
                  <a:gd name="T48" fmla="+- 0 9887 9133"/>
                  <a:gd name="T49" fmla="*/ T48 w 2627"/>
                  <a:gd name="T50" fmla="+- 0 14980 14901"/>
                  <a:gd name="T51" fmla="*/ 14980 h 308"/>
                  <a:gd name="T52" fmla="+- 0 9842 9133"/>
                  <a:gd name="T53" fmla="*/ T52 w 2627"/>
                  <a:gd name="T54" fmla="+- 0 14980 14901"/>
                  <a:gd name="T55" fmla="*/ 14980 h 308"/>
                  <a:gd name="T56" fmla="+- 0 9842 9133"/>
                  <a:gd name="T57" fmla="*/ T56 w 2627"/>
                  <a:gd name="T58" fmla="+- 0 14958 14901"/>
                  <a:gd name="T59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</a:cxnLst>
                <a:rect l="0" t="0" r="r" b="b"/>
                <a:pathLst>
                  <a:path w="2627" h="308">
                    <a:moveTo>
                      <a:pt x="709" y="57"/>
                    </a:moveTo>
                    <a:lnTo>
                      <a:pt x="550" y="57"/>
                    </a:lnTo>
                    <a:lnTo>
                      <a:pt x="550" y="180"/>
                    </a:lnTo>
                    <a:lnTo>
                      <a:pt x="547" y="204"/>
                    </a:lnTo>
                    <a:lnTo>
                      <a:pt x="538" y="224"/>
                    </a:lnTo>
                    <a:lnTo>
                      <a:pt x="525" y="240"/>
                    </a:lnTo>
                    <a:lnTo>
                      <a:pt x="506" y="251"/>
                    </a:lnTo>
                    <a:lnTo>
                      <a:pt x="484" y="255"/>
                    </a:lnTo>
                    <a:lnTo>
                      <a:pt x="1419" y="255"/>
                    </a:lnTo>
                    <a:lnTo>
                      <a:pt x="1397" y="253"/>
                    </a:lnTo>
                    <a:lnTo>
                      <a:pt x="1393" y="251"/>
                    </a:lnTo>
                    <a:lnTo>
                      <a:pt x="754" y="251"/>
                    </a:lnTo>
                    <a:lnTo>
                      <a:pt x="754" y="79"/>
                    </a:lnTo>
                    <a:lnTo>
                      <a:pt x="709" y="79"/>
                    </a:lnTo>
                    <a:lnTo>
                      <a:pt x="709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0" name="Freeform 19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9357 9133"/>
                  <a:gd name="T1" fmla="*/ T0 w 2627"/>
                  <a:gd name="T2" fmla="+- 0 15104 14901"/>
                  <a:gd name="T3" fmla="*/ 15104 h 308"/>
                  <a:gd name="T4" fmla="+- 0 9271 9133"/>
                  <a:gd name="T5" fmla="*/ T4 w 2627"/>
                  <a:gd name="T6" fmla="+- 0 15104 14901"/>
                  <a:gd name="T7" fmla="*/ 15104 h 308"/>
                  <a:gd name="T8" fmla="+- 0 9249 9133"/>
                  <a:gd name="T9" fmla="*/ T8 w 2627"/>
                  <a:gd name="T10" fmla="+- 0 15152 14901"/>
                  <a:gd name="T11" fmla="*/ 15152 h 308"/>
                  <a:gd name="T12" fmla="+- 0 9378 9133"/>
                  <a:gd name="T13" fmla="*/ T12 w 2627"/>
                  <a:gd name="T14" fmla="+- 0 15152 14901"/>
                  <a:gd name="T15" fmla="*/ 15152 h 308"/>
                  <a:gd name="T16" fmla="+- 0 9357 9133"/>
                  <a:gd name="T17" fmla="*/ T16 w 2627"/>
                  <a:gd name="T18" fmla="+- 0 15104 14901"/>
                  <a:gd name="T19" fmla="*/ 15104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2627" h="308">
                    <a:moveTo>
                      <a:pt x="224" y="203"/>
                    </a:moveTo>
                    <a:lnTo>
                      <a:pt x="138" y="203"/>
                    </a:lnTo>
                    <a:lnTo>
                      <a:pt x="116" y="251"/>
                    </a:lnTo>
                    <a:lnTo>
                      <a:pt x="245" y="251"/>
                    </a:lnTo>
                    <a:lnTo>
                      <a:pt x="224" y="2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1" name="Freeform 20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760 9133"/>
                  <a:gd name="T1" fmla="*/ T0 w 2627"/>
                  <a:gd name="T2" fmla="+- 0 14950 14901"/>
                  <a:gd name="T3" fmla="*/ 14950 h 308"/>
                  <a:gd name="T4" fmla="+- 0 9314 9133"/>
                  <a:gd name="T5" fmla="*/ T4 w 2627"/>
                  <a:gd name="T6" fmla="+- 0 14950 14901"/>
                  <a:gd name="T7" fmla="*/ 14950 h 308"/>
                  <a:gd name="T8" fmla="+- 0 9403 9133"/>
                  <a:gd name="T9" fmla="*/ T8 w 2627"/>
                  <a:gd name="T10" fmla="+- 0 15152 14901"/>
                  <a:gd name="T11" fmla="*/ 15152 h 308"/>
                  <a:gd name="T12" fmla="+- 0 9591 9133"/>
                  <a:gd name="T13" fmla="*/ T12 w 2627"/>
                  <a:gd name="T14" fmla="+- 0 15152 14901"/>
                  <a:gd name="T15" fmla="*/ 15152 h 308"/>
                  <a:gd name="T16" fmla="+- 0 9573 9133"/>
                  <a:gd name="T17" fmla="*/ T16 w 2627"/>
                  <a:gd name="T18" fmla="+- 0 15143 14901"/>
                  <a:gd name="T19" fmla="*/ 15143 h 308"/>
                  <a:gd name="T20" fmla="+- 0 9559 9133"/>
                  <a:gd name="T21" fmla="*/ T20 w 2627"/>
                  <a:gd name="T22" fmla="+- 0 15128 14901"/>
                  <a:gd name="T23" fmla="*/ 15128 h 308"/>
                  <a:gd name="T24" fmla="+- 0 9549 9133"/>
                  <a:gd name="T25" fmla="*/ T24 w 2627"/>
                  <a:gd name="T26" fmla="+- 0 15109 14901"/>
                  <a:gd name="T27" fmla="*/ 15109 h 308"/>
                  <a:gd name="T28" fmla="+- 0 9545 9133"/>
                  <a:gd name="T29" fmla="*/ T28 w 2627"/>
                  <a:gd name="T30" fmla="+- 0 15086 14901"/>
                  <a:gd name="T31" fmla="*/ 15086 h 308"/>
                  <a:gd name="T32" fmla="+- 0 9545 9133"/>
                  <a:gd name="T33" fmla="*/ T32 w 2627"/>
                  <a:gd name="T34" fmla="+- 0 14958 14901"/>
                  <a:gd name="T35" fmla="*/ 14958 h 308"/>
                  <a:gd name="T36" fmla="+- 0 10526 9133"/>
                  <a:gd name="T37" fmla="*/ T36 w 2627"/>
                  <a:gd name="T38" fmla="+- 0 14958 14901"/>
                  <a:gd name="T39" fmla="*/ 14958 h 308"/>
                  <a:gd name="T40" fmla="+- 0 10528 9133"/>
                  <a:gd name="T41" fmla="*/ T40 w 2627"/>
                  <a:gd name="T42" fmla="+- 0 14957 14901"/>
                  <a:gd name="T43" fmla="*/ 14957 h 308"/>
                  <a:gd name="T44" fmla="+- 0 10550 9133"/>
                  <a:gd name="T45" fmla="*/ T44 w 2627"/>
                  <a:gd name="T46" fmla="+- 0 14954 14901"/>
                  <a:gd name="T47" fmla="*/ 14954 h 308"/>
                  <a:gd name="T48" fmla="+- 0 11760 9133"/>
                  <a:gd name="T49" fmla="*/ T48 w 2627"/>
                  <a:gd name="T50" fmla="+- 0 14954 14901"/>
                  <a:gd name="T51" fmla="*/ 14954 h 308"/>
                  <a:gd name="T52" fmla="+- 0 11760 9133"/>
                  <a:gd name="T53" fmla="*/ T52 w 2627"/>
                  <a:gd name="T54" fmla="+- 0 14950 14901"/>
                  <a:gd name="T55" fmla="*/ 14950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</a:cxnLst>
                <a:rect l="0" t="0" r="r" b="b"/>
                <a:pathLst>
                  <a:path w="2627" h="308">
                    <a:moveTo>
                      <a:pt x="2627" y="49"/>
                    </a:moveTo>
                    <a:lnTo>
                      <a:pt x="181" y="49"/>
                    </a:lnTo>
                    <a:lnTo>
                      <a:pt x="270" y="251"/>
                    </a:lnTo>
                    <a:lnTo>
                      <a:pt x="458" y="251"/>
                    </a:lnTo>
                    <a:lnTo>
                      <a:pt x="440" y="242"/>
                    </a:lnTo>
                    <a:lnTo>
                      <a:pt x="426" y="227"/>
                    </a:lnTo>
                    <a:lnTo>
                      <a:pt x="416" y="208"/>
                    </a:lnTo>
                    <a:lnTo>
                      <a:pt x="412" y="185"/>
                    </a:lnTo>
                    <a:lnTo>
                      <a:pt x="412" y="57"/>
                    </a:lnTo>
                    <a:lnTo>
                      <a:pt x="1393" y="57"/>
                    </a:lnTo>
                    <a:lnTo>
                      <a:pt x="1395" y="56"/>
                    </a:lnTo>
                    <a:lnTo>
                      <a:pt x="1417" y="53"/>
                    </a:lnTo>
                    <a:lnTo>
                      <a:pt x="2627" y="53"/>
                    </a:lnTo>
                    <a:lnTo>
                      <a:pt x="2627" y="4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2" name="Freeform 21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158 9133"/>
                  <a:gd name="T1" fmla="*/ T0 w 2627"/>
                  <a:gd name="T2" fmla="+- 0 14958 14901"/>
                  <a:gd name="T3" fmla="*/ 14958 h 308"/>
                  <a:gd name="T4" fmla="+- 0 9954 9133"/>
                  <a:gd name="T5" fmla="*/ T4 w 2627"/>
                  <a:gd name="T6" fmla="+- 0 14958 14901"/>
                  <a:gd name="T7" fmla="*/ 14958 h 308"/>
                  <a:gd name="T8" fmla="+- 0 9954 9133"/>
                  <a:gd name="T9" fmla="*/ T8 w 2627"/>
                  <a:gd name="T10" fmla="+- 0 14980 14901"/>
                  <a:gd name="T11" fmla="*/ 14980 h 308"/>
                  <a:gd name="T12" fmla="+- 0 9910 9133"/>
                  <a:gd name="T13" fmla="*/ T12 w 2627"/>
                  <a:gd name="T14" fmla="+- 0 14980 14901"/>
                  <a:gd name="T15" fmla="*/ 14980 h 308"/>
                  <a:gd name="T16" fmla="+- 0 9910 9133"/>
                  <a:gd name="T17" fmla="*/ T16 w 2627"/>
                  <a:gd name="T18" fmla="+- 0 15152 14901"/>
                  <a:gd name="T19" fmla="*/ 15152 h 308"/>
                  <a:gd name="T20" fmla="+- 0 10158 9133"/>
                  <a:gd name="T21" fmla="*/ T20 w 2627"/>
                  <a:gd name="T22" fmla="+- 0 15152 14901"/>
                  <a:gd name="T23" fmla="*/ 15152 h 308"/>
                  <a:gd name="T24" fmla="+- 0 10158 9133"/>
                  <a:gd name="T25" fmla="*/ T24 w 2627"/>
                  <a:gd name="T26" fmla="+- 0 14958 14901"/>
                  <a:gd name="T27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</a:cxnLst>
                <a:rect l="0" t="0" r="r" b="b"/>
                <a:pathLst>
                  <a:path w="2627" h="308">
                    <a:moveTo>
                      <a:pt x="1025" y="57"/>
                    </a:moveTo>
                    <a:lnTo>
                      <a:pt x="821" y="57"/>
                    </a:lnTo>
                    <a:lnTo>
                      <a:pt x="821" y="79"/>
                    </a:lnTo>
                    <a:lnTo>
                      <a:pt x="777" y="79"/>
                    </a:lnTo>
                    <a:lnTo>
                      <a:pt x="777" y="251"/>
                    </a:lnTo>
                    <a:lnTo>
                      <a:pt x="1025" y="251"/>
                    </a:lnTo>
                    <a:lnTo>
                      <a:pt x="1025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3" name="Freeform 22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271 9133"/>
                  <a:gd name="T1" fmla="*/ T0 w 2627"/>
                  <a:gd name="T2" fmla="+- 0 15059 14901"/>
                  <a:gd name="T3" fmla="*/ 15059 h 308"/>
                  <a:gd name="T4" fmla="+- 0 10181 9133"/>
                  <a:gd name="T5" fmla="*/ T4 w 2627"/>
                  <a:gd name="T6" fmla="+- 0 15059 14901"/>
                  <a:gd name="T7" fmla="*/ 15059 h 308"/>
                  <a:gd name="T8" fmla="+- 0 10181 9133"/>
                  <a:gd name="T9" fmla="*/ T8 w 2627"/>
                  <a:gd name="T10" fmla="+- 0 15152 14901"/>
                  <a:gd name="T11" fmla="*/ 15152 h 308"/>
                  <a:gd name="T12" fmla="+- 0 10271 9133"/>
                  <a:gd name="T13" fmla="*/ T12 w 2627"/>
                  <a:gd name="T14" fmla="+- 0 15152 14901"/>
                  <a:gd name="T15" fmla="*/ 15152 h 308"/>
                  <a:gd name="T16" fmla="+- 0 10271 9133"/>
                  <a:gd name="T17" fmla="*/ T16 w 2627"/>
                  <a:gd name="T18" fmla="+- 0 15059 14901"/>
                  <a:gd name="T19" fmla="*/ 15059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2627" h="308">
                    <a:moveTo>
                      <a:pt x="1138" y="158"/>
                    </a:moveTo>
                    <a:lnTo>
                      <a:pt x="1048" y="158"/>
                    </a:lnTo>
                    <a:lnTo>
                      <a:pt x="1048" y="251"/>
                    </a:lnTo>
                    <a:lnTo>
                      <a:pt x="1138" y="251"/>
                    </a:lnTo>
                    <a:lnTo>
                      <a:pt x="1138" y="15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4" name="Freeform 23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526 9133"/>
                  <a:gd name="T1" fmla="*/ T0 w 2627"/>
                  <a:gd name="T2" fmla="+- 0 14958 14901"/>
                  <a:gd name="T3" fmla="*/ 14958 h 308"/>
                  <a:gd name="T4" fmla="+- 0 10294 9133"/>
                  <a:gd name="T5" fmla="*/ T4 w 2627"/>
                  <a:gd name="T6" fmla="+- 0 14958 14901"/>
                  <a:gd name="T7" fmla="*/ 14958 h 308"/>
                  <a:gd name="T8" fmla="+- 0 10294 9133"/>
                  <a:gd name="T9" fmla="*/ T8 w 2627"/>
                  <a:gd name="T10" fmla="+- 0 15152 14901"/>
                  <a:gd name="T11" fmla="*/ 15152 h 308"/>
                  <a:gd name="T12" fmla="+- 0 10526 9133"/>
                  <a:gd name="T13" fmla="*/ T12 w 2627"/>
                  <a:gd name="T14" fmla="+- 0 15152 14901"/>
                  <a:gd name="T15" fmla="*/ 15152 h 308"/>
                  <a:gd name="T16" fmla="+- 0 10509 9133"/>
                  <a:gd name="T17" fmla="*/ T16 w 2627"/>
                  <a:gd name="T18" fmla="+- 0 15147 14901"/>
                  <a:gd name="T19" fmla="*/ 15147 h 308"/>
                  <a:gd name="T20" fmla="+- 0 10491 9133"/>
                  <a:gd name="T21" fmla="*/ T20 w 2627"/>
                  <a:gd name="T22" fmla="+- 0 15135 14901"/>
                  <a:gd name="T23" fmla="*/ 15135 h 308"/>
                  <a:gd name="T24" fmla="+- 0 10476 9133"/>
                  <a:gd name="T25" fmla="*/ T24 w 2627"/>
                  <a:gd name="T26" fmla="+- 0 15120 14901"/>
                  <a:gd name="T27" fmla="*/ 15120 h 308"/>
                  <a:gd name="T28" fmla="+- 0 10464 9133"/>
                  <a:gd name="T29" fmla="*/ T28 w 2627"/>
                  <a:gd name="T30" fmla="+- 0 15101 14901"/>
                  <a:gd name="T31" fmla="*/ 15101 h 308"/>
                  <a:gd name="T32" fmla="+- 0 10457 9133"/>
                  <a:gd name="T33" fmla="*/ T32 w 2627"/>
                  <a:gd name="T34" fmla="+- 0 15080 14901"/>
                  <a:gd name="T35" fmla="*/ 15080 h 308"/>
                  <a:gd name="T36" fmla="+- 0 10454 9133"/>
                  <a:gd name="T37" fmla="*/ T36 w 2627"/>
                  <a:gd name="T38" fmla="+- 0 15057 14901"/>
                  <a:gd name="T39" fmla="*/ 15057 h 308"/>
                  <a:gd name="T40" fmla="+- 0 10457 9133"/>
                  <a:gd name="T41" fmla="*/ T40 w 2627"/>
                  <a:gd name="T42" fmla="+- 0 15033 14901"/>
                  <a:gd name="T43" fmla="*/ 15033 h 308"/>
                  <a:gd name="T44" fmla="+- 0 10464 9133"/>
                  <a:gd name="T45" fmla="*/ T44 w 2627"/>
                  <a:gd name="T46" fmla="+- 0 15012 14901"/>
                  <a:gd name="T47" fmla="*/ 15012 h 308"/>
                  <a:gd name="T48" fmla="+- 0 10475 9133"/>
                  <a:gd name="T49" fmla="*/ T48 w 2627"/>
                  <a:gd name="T50" fmla="+- 0 14993 14901"/>
                  <a:gd name="T51" fmla="*/ 14993 h 308"/>
                  <a:gd name="T52" fmla="+- 0 10490 9133"/>
                  <a:gd name="T53" fmla="*/ T52 w 2627"/>
                  <a:gd name="T54" fmla="+- 0 14977 14901"/>
                  <a:gd name="T55" fmla="*/ 14977 h 308"/>
                  <a:gd name="T56" fmla="+- 0 10508 9133"/>
                  <a:gd name="T57" fmla="*/ T56 w 2627"/>
                  <a:gd name="T58" fmla="+- 0 14965 14901"/>
                  <a:gd name="T59" fmla="*/ 14965 h 308"/>
                  <a:gd name="T60" fmla="+- 0 10526 9133"/>
                  <a:gd name="T61" fmla="*/ T60 w 2627"/>
                  <a:gd name="T62" fmla="+- 0 14958 14901"/>
                  <a:gd name="T63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</a:cxnLst>
                <a:rect l="0" t="0" r="r" b="b"/>
                <a:pathLst>
                  <a:path w="2627" h="308">
                    <a:moveTo>
                      <a:pt x="1393" y="57"/>
                    </a:moveTo>
                    <a:lnTo>
                      <a:pt x="1161" y="57"/>
                    </a:lnTo>
                    <a:lnTo>
                      <a:pt x="1161" y="251"/>
                    </a:lnTo>
                    <a:lnTo>
                      <a:pt x="1393" y="251"/>
                    </a:lnTo>
                    <a:lnTo>
                      <a:pt x="1376" y="246"/>
                    </a:lnTo>
                    <a:lnTo>
                      <a:pt x="1358" y="234"/>
                    </a:lnTo>
                    <a:lnTo>
                      <a:pt x="1343" y="219"/>
                    </a:lnTo>
                    <a:lnTo>
                      <a:pt x="1331" y="200"/>
                    </a:lnTo>
                    <a:lnTo>
                      <a:pt x="1324" y="179"/>
                    </a:lnTo>
                    <a:lnTo>
                      <a:pt x="1321" y="156"/>
                    </a:lnTo>
                    <a:lnTo>
                      <a:pt x="1324" y="132"/>
                    </a:lnTo>
                    <a:lnTo>
                      <a:pt x="1331" y="111"/>
                    </a:lnTo>
                    <a:lnTo>
                      <a:pt x="1342" y="92"/>
                    </a:lnTo>
                    <a:lnTo>
                      <a:pt x="1357" y="76"/>
                    </a:lnTo>
                    <a:lnTo>
                      <a:pt x="1375" y="64"/>
                    </a:lnTo>
                    <a:lnTo>
                      <a:pt x="1393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5" name="Freeform 24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840 9133"/>
                  <a:gd name="T1" fmla="*/ T0 w 2627"/>
                  <a:gd name="T2" fmla="+- 0 15070 14901"/>
                  <a:gd name="T3" fmla="*/ 15070 h 308"/>
                  <a:gd name="T4" fmla="+- 0 10831 9133"/>
                  <a:gd name="T5" fmla="*/ T4 w 2627"/>
                  <a:gd name="T6" fmla="+- 0 15070 14901"/>
                  <a:gd name="T7" fmla="*/ 15070 h 308"/>
                  <a:gd name="T8" fmla="+- 0 10831 9133"/>
                  <a:gd name="T9" fmla="*/ T8 w 2627"/>
                  <a:gd name="T10" fmla="+- 0 15152 14901"/>
                  <a:gd name="T11" fmla="*/ 15152 h 308"/>
                  <a:gd name="T12" fmla="+- 0 10896 9133"/>
                  <a:gd name="T13" fmla="*/ T12 w 2627"/>
                  <a:gd name="T14" fmla="+- 0 15152 14901"/>
                  <a:gd name="T15" fmla="*/ 15152 h 308"/>
                  <a:gd name="T16" fmla="+- 0 10840 9133"/>
                  <a:gd name="T17" fmla="*/ T16 w 2627"/>
                  <a:gd name="T18" fmla="+- 0 15070 14901"/>
                  <a:gd name="T19" fmla="*/ 15070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2627" h="308">
                    <a:moveTo>
                      <a:pt x="1707" y="169"/>
                    </a:moveTo>
                    <a:lnTo>
                      <a:pt x="1698" y="169"/>
                    </a:lnTo>
                    <a:lnTo>
                      <a:pt x="1698" y="251"/>
                    </a:lnTo>
                    <a:lnTo>
                      <a:pt x="1763" y="251"/>
                    </a:lnTo>
                    <a:lnTo>
                      <a:pt x="1707" y="1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6" name="Freeform 25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081 9133"/>
                  <a:gd name="T1" fmla="*/ T0 w 2627"/>
                  <a:gd name="T2" fmla="+- 0 14958 14901"/>
                  <a:gd name="T3" fmla="*/ 14958 h 308"/>
                  <a:gd name="T4" fmla="+- 0 10836 9133"/>
                  <a:gd name="T5" fmla="*/ T4 w 2627"/>
                  <a:gd name="T6" fmla="+- 0 14958 14901"/>
                  <a:gd name="T7" fmla="*/ 14958 h 308"/>
                  <a:gd name="T8" fmla="+- 0 10856 9133"/>
                  <a:gd name="T9" fmla="*/ T8 w 2627"/>
                  <a:gd name="T10" fmla="+- 0 14959 14901"/>
                  <a:gd name="T11" fmla="*/ 14959 h 308"/>
                  <a:gd name="T12" fmla="+- 0 10875 9133"/>
                  <a:gd name="T13" fmla="*/ T12 w 2627"/>
                  <a:gd name="T14" fmla="+- 0 14963 14901"/>
                  <a:gd name="T15" fmla="*/ 14963 h 308"/>
                  <a:gd name="T16" fmla="+- 0 10895 9133"/>
                  <a:gd name="T17" fmla="*/ T16 w 2627"/>
                  <a:gd name="T18" fmla="+- 0 14978 14901"/>
                  <a:gd name="T19" fmla="*/ 14978 h 308"/>
                  <a:gd name="T20" fmla="+- 0 10906 9133"/>
                  <a:gd name="T21" fmla="*/ T20 w 2627"/>
                  <a:gd name="T22" fmla="+- 0 14994 14901"/>
                  <a:gd name="T23" fmla="*/ 14994 h 308"/>
                  <a:gd name="T24" fmla="+- 0 10910 9133"/>
                  <a:gd name="T25" fmla="*/ T24 w 2627"/>
                  <a:gd name="T26" fmla="+- 0 15012 14901"/>
                  <a:gd name="T27" fmla="*/ 15012 h 308"/>
                  <a:gd name="T28" fmla="+- 0 10906 9133"/>
                  <a:gd name="T29" fmla="*/ T28 w 2627"/>
                  <a:gd name="T30" fmla="+- 0 15035 14901"/>
                  <a:gd name="T31" fmla="*/ 15035 h 308"/>
                  <a:gd name="T32" fmla="+- 0 10894 9133"/>
                  <a:gd name="T33" fmla="*/ T32 w 2627"/>
                  <a:gd name="T34" fmla="+- 0 15053 14901"/>
                  <a:gd name="T35" fmla="*/ 15053 h 308"/>
                  <a:gd name="T36" fmla="+- 0 10877 9133"/>
                  <a:gd name="T37" fmla="*/ T36 w 2627"/>
                  <a:gd name="T38" fmla="+- 0 15065 14901"/>
                  <a:gd name="T39" fmla="*/ 15065 h 308"/>
                  <a:gd name="T40" fmla="+- 0 10924 9133"/>
                  <a:gd name="T41" fmla="*/ T40 w 2627"/>
                  <a:gd name="T42" fmla="+- 0 15152 14901"/>
                  <a:gd name="T43" fmla="*/ 15152 h 308"/>
                  <a:gd name="T44" fmla="+- 0 11081 9133"/>
                  <a:gd name="T45" fmla="*/ T44 w 2627"/>
                  <a:gd name="T46" fmla="+- 0 15152 14901"/>
                  <a:gd name="T47" fmla="*/ 15152 h 308"/>
                  <a:gd name="T48" fmla="+- 0 11081 9133"/>
                  <a:gd name="T49" fmla="*/ T48 w 2627"/>
                  <a:gd name="T50" fmla="+- 0 14958 14901"/>
                  <a:gd name="T51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</a:cxnLst>
                <a:rect l="0" t="0" r="r" b="b"/>
                <a:pathLst>
                  <a:path w="2627" h="308">
                    <a:moveTo>
                      <a:pt x="1948" y="57"/>
                    </a:moveTo>
                    <a:lnTo>
                      <a:pt x="1703" y="57"/>
                    </a:lnTo>
                    <a:lnTo>
                      <a:pt x="1723" y="58"/>
                    </a:lnTo>
                    <a:lnTo>
                      <a:pt x="1742" y="62"/>
                    </a:lnTo>
                    <a:lnTo>
                      <a:pt x="1762" y="77"/>
                    </a:lnTo>
                    <a:lnTo>
                      <a:pt x="1773" y="93"/>
                    </a:lnTo>
                    <a:lnTo>
                      <a:pt x="1777" y="111"/>
                    </a:lnTo>
                    <a:lnTo>
                      <a:pt x="1773" y="134"/>
                    </a:lnTo>
                    <a:lnTo>
                      <a:pt x="1761" y="152"/>
                    </a:lnTo>
                    <a:lnTo>
                      <a:pt x="1744" y="164"/>
                    </a:lnTo>
                    <a:lnTo>
                      <a:pt x="1791" y="251"/>
                    </a:lnTo>
                    <a:lnTo>
                      <a:pt x="1948" y="251"/>
                    </a:lnTo>
                    <a:lnTo>
                      <a:pt x="1948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7" name="Freeform 26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251 9133"/>
                  <a:gd name="T1" fmla="*/ T0 w 2627"/>
                  <a:gd name="T2" fmla="+- 0 14958 14901"/>
                  <a:gd name="T3" fmla="*/ 14958 h 308"/>
                  <a:gd name="T4" fmla="+- 0 11104 9133"/>
                  <a:gd name="T5" fmla="*/ T4 w 2627"/>
                  <a:gd name="T6" fmla="+- 0 14958 14901"/>
                  <a:gd name="T7" fmla="*/ 14958 h 308"/>
                  <a:gd name="T8" fmla="+- 0 11104 9133"/>
                  <a:gd name="T9" fmla="*/ T8 w 2627"/>
                  <a:gd name="T10" fmla="+- 0 15152 14901"/>
                  <a:gd name="T11" fmla="*/ 15152 h 308"/>
                  <a:gd name="T12" fmla="+- 0 11296 9133"/>
                  <a:gd name="T13" fmla="*/ T12 w 2627"/>
                  <a:gd name="T14" fmla="+- 0 15152 14901"/>
                  <a:gd name="T15" fmla="*/ 15152 h 308"/>
                  <a:gd name="T16" fmla="+- 0 11296 9133"/>
                  <a:gd name="T17" fmla="*/ T16 w 2627"/>
                  <a:gd name="T18" fmla="+- 0 14980 14901"/>
                  <a:gd name="T19" fmla="*/ 14980 h 308"/>
                  <a:gd name="T20" fmla="+- 0 11251 9133"/>
                  <a:gd name="T21" fmla="*/ T20 w 2627"/>
                  <a:gd name="T22" fmla="+- 0 14980 14901"/>
                  <a:gd name="T23" fmla="*/ 14980 h 308"/>
                  <a:gd name="T24" fmla="+- 0 11251 9133"/>
                  <a:gd name="T25" fmla="*/ T24 w 2627"/>
                  <a:gd name="T26" fmla="+- 0 14958 14901"/>
                  <a:gd name="T27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</a:cxnLst>
                <a:rect l="0" t="0" r="r" b="b"/>
                <a:pathLst>
                  <a:path w="2627" h="308">
                    <a:moveTo>
                      <a:pt x="2118" y="57"/>
                    </a:moveTo>
                    <a:lnTo>
                      <a:pt x="1971" y="57"/>
                    </a:lnTo>
                    <a:lnTo>
                      <a:pt x="1971" y="251"/>
                    </a:lnTo>
                    <a:lnTo>
                      <a:pt x="2163" y="251"/>
                    </a:lnTo>
                    <a:lnTo>
                      <a:pt x="2163" y="79"/>
                    </a:lnTo>
                    <a:lnTo>
                      <a:pt x="2118" y="79"/>
                    </a:lnTo>
                    <a:lnTo>
                      <a:pt x="2118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8" name="Freeform 27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492 9133"/>
                  <a:gd name="T1" fmla="*/ T0 w 2627"/>
                  <a:gd name="T2" fmla="+- 0 14958 14901"/>
                  <a:gd name="T3" fmla="*/ 14958 h 308"/>
                  <a:gd name="T4" fmla="+- 0 11364 9133"/>
                  <a:gd name="T5" fmla="*/ T4 w 2627"/>
                  <a:gd name="T6" fmla="+- 0 14958 14901"/>
                  <a:gd name="T7" fmla="*/ 14958 h 308"/>
                  <a:gd name="T8" fmla="+- 0 11364 9133"/>
                  <a:gd name="T9" fmla="*/ T8 w 2627"/>
                  <a:gd name="T10" fmla="+- 0 14980 14901"/>
                  <a:gd name="T11" fmla="*/ 14980 h 308"/>
                  <a:gd name="T12" fmla="+- 0 11319 9133"/>
                  <a:gd name="T13" fmla="*/ T12 w 2627"/>
                  <a:gd name="T14" fmla="+- 0 14980 14901"/>
                  <a:gd name="T15" fmla="*/ 14980 h 308"/>
                  <a:gd name="T16" fmla="+- 0 11319 9133"/>
                  <a:gd name="T17" fmla="*/ T16 w 2627"/>
                  <a:gd name="T18" fmla="+- 0 15152 14901"/>
                  <a:gd name="T19" fmla="*/ 15152 h 308"/>
                  <a:gd name="T20" fmla="+- 0 11553 9133"/>
                  <a:gd name="T21" fmla="*/ T20 w 2627"/>
                  <a:gd name="T22" fmla="+- 0 15152 14901"/>
                  <a:gd name="T23" fmla="*/ 15152 h 308"/>
                  <a:gd name="T24" fmla="+- 0 11553 9133"/>
                  <a:gd name="T25" fmla="*/ T24 w 2627"/>
                  <a:gd name="T26" fmla="+- 0 15068 14901"/>
                  <a:gd name="T27" fmla="*/ 15068 h 308"/>
                  <a:gd name="T28" fmla="+- 0 11492 9133"/>
                  <a:gd name="T29" fmla="*/ T28 w 2627"/>
                  <a:gd name="T30" fmla="+- 0 14958 14901"/>
                  <a:gd name="T31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</a:cxnLst>
                <a:rect l="0" t="0" r="r" b="b"/>
                <a:pathLst>
                  <a:path w="2627" h="308">
                    <a:moveTo>
                      <a:pt x="2359" y="57"/>
                    </a:moveTo>
                    <a:lnTo>
                      <a:pt x="2231" y="57"/>
                    </a:lnTo>
                    <a:lnTo>
                      <a:pt x="2231" y="79"/>
                    </a:lnTo>
                    <a:lnTo>
                      <a:pt x="2186" y="79"/>
                    </a:lnTo>
                    <a:lnTo>
                      <a:pt x="2186" y="251"/>
                    </a:lnTo>
                    <a:lnTo>
                      <a:pt x="2420" y="251"/>
                    </a:lnTo>
                    <a:lnTo>
                      <a:pt x="2420" y="167"/>
                    </a:lnTo>
                    <a:lnTo>
                      <a:pt x="2359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29" name="Freeform 28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760 9133"/>
                  <a:gd name="T1" fmla="*/ T0 w 2627"/>
                  <a:gd name="T2" fmla="+- 0 14958 14901"/>
                  <a:gd name="T3" fmla="*/ 14958 h 308"/>
                  <a:gd name="T4" fmla="+- 0 11638 9133"/>
                  <a:gd name="T5" fmla="*/ T4 w 2627"/>
                  <a:gd name="T6" fmla="+- 0 14958 14901"/>
                  <a:gd name="T7" fmla="*/ 14958 h 308"/>
                  <a:gd name="T8" fmla="+- 0 11577 9133"/>
                  <a:gd name="T9" fmla="*/ T8 w 2627"/>
                  <a:gd name="T10" fmla="+- 0 15068 14901"/>
                  <a:gd name="T11" fmla="*/ 15068 h 308"/>
                  <a:gd name="T12" fmla="+- 0 11577 9133"/>
                  <a:gd name="T13" fmla="*/ T12 w 2627"/>
                  <a:gd name="T14" fmla="+- 0 15152 14901"/>
                  <a:gd name="T15" fmla="*/ 15152 h 308"/>
                  <a:gd name="T16" fmla="+- 0 11760 9133"/>
                  <a:gd name="T17" fmla="*/ T16 w 2627"/>
                  <a:gd name="T18" fmla="+- 0 15152 14901"/>
                  <a:gd name="T19" fmla="*/ 15152 h 308"/>
                  <a:gd name="T20" fmla="+- 0 11760 9133"/>
                  <a:gd name="T21" fmla="*/ T20 w 2627"/>
                  <a:gd name="T22" fmla="+- 0 14958 14901"/>
                  <a:gd name="T23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</a:cxnLst>
                <a:rect l="0" t="0" r="r" b="b"/>
                <a:pathLst>
                  <a:path w="2627" h="308">
                    <a:moveTo>
                      <a:pt x="2627" y="57"/>
                    </a:moveTo>
                    <a:lnTo>
                      <a:pt x="2505" y="57"/>
                    </a:lnTo>
                    <a:lnTo>
                      <a:pt x="2444" y="167"/>
                    </a:lnTo>
                    <a:lnTo>
                      <a:pt x="2444" y="251"/>
                    </a:lnTo>
                    <a:lnTo>
                      <a:pt x="2627" y="251"/>
                    </a:lnTo>
                    <a:lnTo>
                      <a:pt x="2627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30" name="Freeform 29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9659 9133"/>
                  <a:gd name="T1" fmla="*/ T0 w 2627"/>
                  <a:gd name="T2" fmla="+- 0 14958 14901"/>
                  <a:gd name="T3" fmla="*/ 14958 h 308"/>
                  <a:gd name="T4" fmla="+- 0 9569 9133"/>
                  <a:gd name="T5" fmla="*/ T4 w 2627"/>
                  <a:gd name="T6" fmla="+- 0 14958 14901"/>
                  <a:gd name="T7" fmla="*/ 14958 h 308"/>
                  <a:gd name="T8" fmla="+- 0 9569 9133"/>
                  <a:gd name="T9" fmla="*/ T8 w 2627"/>
                  <a:gd name="T10" fmla="+- 0 15073 14901"/>
                  <a:gd name="T11" fmla="*/ 15073 h 308"/>
                  <a:gd name="T12" fmla="+- 0 9571 9133"/>
                  <a:gd name="T13" fmla="*/ T12 w 2627"/>
                  <a:gd name="T14" fmla="+- 0 15097 14901"/>
                  <a:gd name="T15" fmla="*/ 15097 h 308"/>
                  <a:gd name="T16" fmla="+- 0 9579 9133"/>
                  <a:gd name="T17" fmla="*/ T16 w 2627"/>
                  <a:gd name="T18" fmla="+- 0 15117 14901"/>
                  <a:gd name="T19" fmla="*/ 15117 h 308"/>
                  <a:gd name="T20" fmla="+- 0 9595 9133"/>
                  <a:gd name="T21" fmla="*/ T20 w 2627"/>
                  <a:gd name="T22" fmla="+- 0 15130 14901"/>
                  <a:gd name="T23" fmla="*/ 15130 h 308"/>
                  <a:gd name="T24" fmla="+- 0 9625 9133"/>
                  <a:gd name="T25" fmla="*/ T24 w 2627"/>
                  <a:gd name="T26" fmla="+- 0 15128 14901"/>
                  <a:gd name="T27" fmla="*/ 15128 h 308"/>
                  <a:gd name="T28" fmla="+- 0 9644 9133"/>
                  <a:gd name="T29" fmla="*/ T28 w 2627"/>
                  <a:gd name="T30" fmla="+- 0 15118 14901"/>
                  <a:gd name="T31" fmla="*/ 15118 h 308"/>
                  <a:gd name="T32" fmla="+- 0 9655 9133"/>
                  <a:gd name="T33" fmla="*/ T32 w 2627"/>
                  <a:gd name="T34" fmla="+- 0 15103 14901"/>
                  <a:gd name="T35" fmla="*/ 15103 h 308"/>
                  <a:gd name="T36" fmla="+- 0 9659 9133"/>
                  <a:gd name="T37" fmla="*/ T36 w 2627"/>
                  <a:gd name="T38" fmla="+- 0 15084 14901"/>
                  <a:gd name="T39" fmla="*/ 15084 h 308"/>
                  <a:gd name="T40" fmla="+- 0 9659 9133"/>
                  <a:gd name="T41" fmla="*/ T40 w 2627"/>
                  <a:gd name="T42" fmla="+- 0 14958 14901"/>
                  <a:gd name="T43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</a:cxnLst>
                <a:rect l="0" t="0" r="r" b="b"/>
                <a:pathLst>
                  <a:path w="2627" h="308">
                    <a:moveTo>
                      <a:pt x="526" y="57"/>
                    </a:moveTo>
                    <a:lnTo>
                      <a:pt x="436" y="57"/>
                    </a:lnTo>
                    <a:lnTo>
                      <a:pt x="436" y="172"/>
                    </a:lnTo>
                    <a:lnTo>
                      <a:pt x="438" y="196"/>
                    </a:lnTo>
                    <a:lnTo>
                      <a:pt x="446" y="216"/>
                    </a:lnTo>
                    <a:lnTo>
                      <a:pt x="462" y="229"/>
                    </a:lnTo>
                    <a:lnTo>
                      <a:pt x="492" y="227"/>
                    </a:lnTo>
                    <a:lnTo>
                      <a:pt x="511" y="217"/>
                    </a:lnTo>
                    <a:lnTo>
                      <a:pt x="522" y="202"/>
                    </a:lnTo>
                    <a:lnTo>
                      <a:pt x="526" y="183"/>
                    </a:lnTo>
                    <a:lnTo>
                      <a:pt x="526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31" name="Freeform 30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1611 9133"/>
                  <a:gd name="T1" fmla="*/ T0 w 2627"/>
                  <a:gd name="T2" fmla="+- 0 14958 14901"/>
                  <a:gd name="T3" fmla="*/ 14958 h 308"/>
                  <a:gd name="T4" fmla="+- 0 11519 9133"/>
                  <a:gd name="T5" fmla="*/ T4 w 2627"/>
                  <a:gd name="T6" fmla="+- 0 14958 14901"/>
                  <a:gd name="T7" fmla="*/ 14958 h 308"/>
                  <a:gd name="T8" fmla="+- 0 11565 9133"/>
                  <a:gd name="T9" fmla="*/ T8 w 2627"/>
                  <a:gd name="T10" fmla="+- 0 15041 14901"/>
                  <a:gd name="T11" fmla="*/ 15041 h 308"/>
                  <a:gd name="T12" fmla="+- 0 11611 9133"/>
                  <a:gd name="T13" fmla="*/ T12 w 2627"/>
                  <a:gd name="T14" fmla="+- 0 14958 14901"/>
                  <a:gd name="T15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627" h="308">
                    <a:moveTo>
                      <a:pt x="2478" y="57"/>
                    </a:moveTo>
                    <a:lnTo>
                      <a:pt x="2386" y="57"/>
                    </a:lnTo>
                    <a:lnTo>
                      <a:pt x="2432" y="140"/>
                    </a:lnTo>
                    <a:lnTo>
                      <a:pt x="2478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  <p:sp>
            <p:nvSpPr>
              <p:cNvPr id="32" name="Freeform 31"/>
              <p:cNvSpPr>
                <a:spLocks/>
              </p:cNvSpPr>
              <p:nvPr userDrawn="1"/>
            </p:nvSpPr>
            <p:spPr bwMode="auto">
              <a:xfrm>
                <a:off x="9133" y="14901"/>
                <a:ext cx="2627" cy="308"/>
              </a:xfrm>
              <a:custGeom>
                <a:avLst/>
                <a:gdLst>
                  <a:gd name="T0" fmla="+- 0 10271 9133"/>
                  <a:gd name="T1" fmla="*/ T0 w 2627"/>
                  <a:gd name="T2" fmla="+- 0 14958 14901"/>
                  <a:gd name="T3" fmla="*/ 14958 h 308"/>
                  <a:gd name="T4" fmla="+- 0 10181 9133"/>
                  <a:gd name="T5" fmla="*/ T4 w 2627"/>
                  <a:gd name="T6" fmla="+- 0 14958 14901"/>
                  <a:gd name="T7" fmla="*/ 14958 h 308"/>
                  <a:gd name="T8" fmla="+- 0 10181 9133"/>
                  <a:gd name="T9" fmla="*/ T8 w 2627"/>
                  <a:gd name="T10" fmla="+- 0 15036 14901"/>
                  <a:gd name="T11" fmla="*/ 15036 h 308"/>
                  <a:gd name="T12" fmla="+- 0 10271 9133"/>
                  <a:gd name="T13" fmla="*/ T12 w 2627"/>
                  <a:gd name="T14" fmla="+- 0 15036 14901"/>
                  <a:gd name="T15" fmla="*/ 15036 h 308"/>
                  <a:gd name="T16" fmla="+- 0 10271 9133"/>
                  <a:gd name="T17" fmla="*/ T16 w 2627"/>
                  <a:gd name="T18" fmla="+- 0 14958 14901"/>
                  <a:gd name="T19" fmla="*/ 14958 h 3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</a:cxnLst>
                <a:rect l="0" t="0" r="r" b="b"/>
                <a:pathLst>
                  <a:path w="2627" h="308">
                    <a:moveTo>
                      <a:pt x="1138" y="57"/>
                    </a:moveTo>
                    <a:lnTo>
                      <a:pt x="1048" y="57"/>
                    </a:lnTo>
                    <a:lnTo>
                      <a:pt x="1048" y="135"/>
                    </a:lnTo>
                    <a:lnTo>
                      <a:pt x="1138" y="135"/>
                    </a:lnTo>
                    <a:lnTo>
                      <a:pt x="1138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 sz="1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8572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99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411EC-A126-47F7-BE9E-FAAD8D614FCF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727C7F4-1ACE-4D9D-9B32-4CD1EB89A8E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085" y="-14190"/>
            <a:ext cx="12192000" cy="346846"/>
            <a:chOff x="-414" y="2069"/>
            <a:chExt cx="12220" cy="1180"/>
          </a:xfrm>
        </p:grpSpPr>
        <p:sp>
          <p:nvSpPr>
            <p:cNvPr id="8" name="Freeform 60">
              <a:extLst>
                <a:ext uri="{FF2B5EF4-FFF2-40B4-BE49-F238E27FC236}">
                  <a16:creationId xmlns:a16="http://schemas.microsoft.com/office/drawing/2014/main" id="{2AC1786D-A267-4541-8D00-4EF8E96B91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-414" y="2069"/>
              <a:ext cx="12220" cy="1180"/>
            </a:xfrm>
            <a:custGeom>
              <a:avLst/>
              <a:gdLst>
                <a:gd name="T0" fmla="+- 0 10 10"/>
                <a:gd name="T1" fmla="*/ T0 w 12220"/>
                <a:gd name="T2" fmla="+- 0 1190 10"/>
                <a:gd name="T3" fmla="*/ 1190 h 1180"/>
                <a:gd name="T4" fmla="+- 0 12230 10"/>
                <a:gd name="T5" fmla="*/ T4 w 12220"/>
                <a:gd name="T6" fmla="+- 0 1190 10"/>
                <a:gd name="T7" fmla="*/ 1190 h 1180"/>
                <a:gd name="T8" fmla="+- 0 12230 10"/>
                <a:gd name="T9" fmla="*/ T8 w 12220"/>
                <a:gd name="T10" fmla="+- 0 10 10"/>
                <a:gd name="T11" fmla="*/ 10 h 1180"/>
                <a:gd name="T12" fmla="+- 0 10 10"/>
                <a:gd name="T13" fmla="*/ T12 w 12220"/>
                <a:gd name="T14" fmla="+- 0 10 10"/>
                <a:gd name="T15" fmla="*/ 10 h 1180"/>
                <a:gd name="T16" fmla="+- 0 10 10"/>
                <a:gd name="T17" fmla="*/ T16 w 12220"/>
                <a:gd name="T18" fmla="+- 0 1190 10"/>
                <a:gd name="T19" fmla="*/ 1190 h 11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2220" h="1180">
                  <a:moveTo>
                    <a:pt x="0" y="1180"/>
                  </a:moveTo>
                  <a:lnTo>
                    <a:pt x="12220" y="1180"/>
                  </a:lnTo>
                  <a:lnTo>
                    <a:pt x="12220" y="0"/>
                  </a:lnTo>
                  <a:lnTo>
                    <a:pt x="0" y="0"/>
                  </a:lnTo>
                  <a:lnTo>
                    <a:pt x="0" y="1180"/>
                  </a:lnTo>
                  <a:close/>
                </a:path>
              </a:pathLst>
            </a:custGeom>
            <a:solidFill>
              <a:srgbClr val="2179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800">
                <a:solidFill>
                  <a:prstClr val="black"/>
                </a:solidFill>
                <a:latin typeface="Times New Roman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6C777B-FC0D-4940-BC55-2474625AE5A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6525344"/>
            <a:ext cx="12192000" cy="332656"/>
            <a:chOff x="10" y="10"/>
            <a:chExt cx="12220" cy="1180"/>
          </a:xfrm>
        </p:grpSpPr>
        <p:sp>
          <p:nvSpPr>
            <p:cNvPr id="10" name="Freeform 58">
              <a:extLst>
                <a:ext uri="{FF2B5EF4-FFF2-40B4-BE49-F238E27FC236}">
                  <a16:creationId xmlns:a16="http://schemas.microsoft.com/office/drawing/2014/main" id="{D6A62298-9C31-4517-8C79-A60AF3087CB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" y="10"/>
              <a:ext cx="12220" cy="1180"/>
            </a:xfrm>
            <a:custGeom>
              <a:avLst/>
              <a:gdLst>
                <a:gd name="T0" fmla="+- 0 10 10"/>
                <a:gd name="T1" fmla="*/ T0 w 12220"/>
                <a:gd name="T2" fmla="+- 0 1190 10"/>
                <a:gd name="T3" fmla="*/ 1190 h 1180"/>
                <a:gd name="T4" fmla="+- 0 12230 10"/>
                <a:gd name="T5" fmla="*/ T4 w 12220"/>
                <a:gd name="T6" fmla="+- 0 1190 10"/>
                <a:gd name="T7" fmla="*/ 1190 h 1180"/>
                <a:gd name="T8" fmla="+- 0 12230 10"/>
                <a:gd name="T9" fmla="*/ T8 w 12220"/>
                <a:gd name="T10" fmla="+- 0 10 10"/>
                <a:gd name="T11" fmla="*/ 10 h 1180"/>
                <a:gd name="T12" fmla="+- 0 10 10"/>
                <a:gd name="T13" fmla="*/ T12 w 12220"/>
                <a:gd name="T14" fmla="+- 0 10 10"/>
                <a:gd name="T15" fmla="*/ 10 h 1180"/>
                <a:gd name="T16" fmla="+- 0 10 10"/>
                <a:gd name="T17" fmla="*/ T16 w 12220"/>
                <a:gd name="T18" fmla="+- 0 1190 10"/>
                <a:gd name="T19" fmla="*/ 1190 h 11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2220" h="1180">
                  <a:moveTo>
                    <a:pt x="0" y="1180"/>
                  </a:moveTo>
                  <a:lnTo>
                    <a:pt x="12220" y="1180"/>
                  </a:lnTo>
                  <a:lnTo>
                    <a:pt x="12220" y="0"/>
                  </a:lnTo>
                  <a:lnTo>
                    <a:pt x="0" y="0"/>
                  </a:lnTo>
                  <a:lnTo>
                    <a:pt x="0" y="1180"/>
                  </a:lnTo>
                  <a:close/>
                </a:path>
              </a:pathLst>
            </a:custGeom>
            <a:solidFill>
              <a:srgbClr val="2179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n-US" sz="1800">
                <a:solidFill>
                  <a:prstClr val="black"/>
                </a:solidFill>
                <a:latin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964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9" r:id="rId1"/>
    <p:sldLayoutId id="2147483970" r:id="rId2"/>
    <p:sldLayoutId id="2147483971" r:id="rId3"/>
    <p:sldLayoutId id="2147483972" r:id="rId4"/>
    <p:sldLayoutId id="2147483973" r:id="rId5"/>
    <p:sldLayoutId id="2147483974" r:id="rId6"/>
    <p:sldLayoutId id="2147483975" r:id="rId7"/>
    <p:sldLayoutId id="2147483976" r:id="rId8"/>
    <p:sldLayoutId id="2147483977" r:id="rId9"/>
    <p:sldLayoutId id="2147483978" r:id="rId10"/>
    <p:sldLayoutId id="2147483979" r:id="rId11"/>
    <p:sldLayoutId id="2147483980" r:id="rId12"/>
    <p:sldLayoutId id="21474839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jpe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hyperlink" Target="http://www.clipartpanda.com/categories/industries-clipar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11" Type="http://schemas.openxmlformats.org/officeDocument/2006/relationships/image" Target="../media/image13.jpeg"/><Relationship Id="rId5" Type="http://schemas.openxmlformats.org/officeDocument/2006/relationships/image" Target="../media/image8.gif"/><Relationship Id="rId10" Type="http://schemas.openxmlformats.org/officeDocument/2006/relationships/hyperlink" Target="http://openclipart.org/detail/194017/barn-by-agrilibre-194017" TargetMode="External"/><Relationship Id="rId4" Type="http://schemas.openxmlformats.org/officeDocument/2006/relationships/hyperlink" Target="https://blog.okfn.org/2013/12/12/signing-on-to-civil-society-request-to-make-public-government-data-license-free-in-the-u-s/" TargetMode="External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texaspaceauthority.org/quick-start-guid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xaspaceauthority.org/project-lis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95800" y="434281"/>
            <a:ext cx="2077944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73739" y="313728"/>
            <a:ext cx="99525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21799E"/>
                </a:solidFill>
                <a:latin typeface="Century Gothic" panose="020B0502020202020204" pitchFamily="34" charset="0"/>
              </a:rPr>
              <a:t>PROPERTY OWNER BENEFITS</a:t>
            </a:r>
          </a:p>
        </p:txBody>
      </p:sp>
      <p:sp>
        <p:nvSpPr>
          <p:cNvPr id="4" name="Rectangle 3"/>
          <p:cNvSpPr/>
          <p:nvPr/>
        </p:nvSpPr>
        <p:spPr>
          <a:xfrm>
            <a:off x="1357475" y="1083169"/>
            <a:ext cx="950505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EBC18"/>
              </a:buClr>
            </a:pPr>
            <a:r>
              <a:rPr lang="en-US" sz="2400" b="1" dirty="0"/>
              <a:t>Pay for today’s upgrades with tomorrow’s savings</a:t>
            </a:r>
          </a:p>
          <a:p>
            <a:pPr algn="ctr">
              <a:buClr>
                <a:srgbClr val="FEBC18"/>
              </a:buClr>
            </a:pPr>
            <a:endParaRPr lang="en-US" sz="800" b="1" dirty="0"/>
          </a:p>
          <a:p>
            <a:pPr marL="342900" indent="-342900" algn="ctr">
              <a:buClr>
                <a:srgbClr val="FEBC18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Improves assets - budget neutral/cashflow positive</a:t>
            </a:r>
          </a:p>
          <a:p>
            <a:pPr algn="ctr">
              <a:buClr>
                <a:srgbClr val="FEBC18"/>
              </a:buClr>
            </a:pPr>
            <a:br>
              <a:rPr lang="en-US" sz="800" b="1" dirty="0">
                <a:latin typeface="Futura Book"/>
              </a:rPr>
            </a:br>
            <a:endParaRPr lang="en-US" sz="800" b="1" dirty="0">
              <a:latin typeface="Futura Book"/>
            </a:endParaRPr>
          </a:p>
        </p:txBody>
      </p:sp>
      <p:pic>
        <p:nvPicPr>
          <p:cNvPr id="10" name="Picture 1" descr="page1image26167744">
            <a:extLst>
              <a:ext uri="{FF2B5EF4-FFF2-40B4-BE49-F238E27FC236}">
                <a16:creationId xmlns:a16="http://schemas.microsoft.com/office/drawing/2014/main" id="{223ABC0E-B76A-41AB-BFF7-A29A77150A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318312" y="2903375"/>
            <a:ext cx="3712439" cy="274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9D642E-AC7D-435E-A335-84B901595C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086" y="2803178"/>
            <a:ext cx="4701844" cy="28560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B84E59-0F7A-4B59-B772-1FEEF6EBC540}"/>
              </a:ext>
            </a:extLst>
          </p:cNvPr>
          <p:cNvSpPr txBox="1"/>
          <p:nvPr/>
        </p:nvSpPr>
        <p:spPr>
          <a:xfrm>
            <a:off x="1391877" y="2507584"/>
            <a:ext cx="36843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Equipment Financing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E49366-76C6-4D21-A04F-80D8F26D8CB6}"/>
              </a:ext>
            </a:extLst>
          </p:cNvPr>
          <p:cNvSpPr txBox="1"/>
          <p:nvPr/>
        </p:nvSpPr>
        <p:spPr>
          <a:xfrm>
            <a:off x="7286066" y="2507584"/>
            <a:ext cx="30243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PACE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EDA2FA-7FB0-4410-87E5-F47467899963}"/>
              </a:ext>
            </a:extLst>
          </p:cNvPr>
          <p:cNvSpPr txBox="1"/>
          <p:nvPr/>
        </p:nvSpPr>
        <p:spPr>
          <a:xfrm>
            <a:off x="854846" y="4077357"/>
            <a:ext cx="318892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$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439990-9880-48F7-8A0A-B2C95F8096CC}"/>
              </a:ext>
            </a:extLst>
          </p:cNvPr>
          <p:cNvSpPr txBox="1"/>
          <p:nvPr/>
        </p:nvSpPr>
        <p:spPr>
          <a:xfrm>
            <a:off x="2810490" y="5647357"/>
            <a:ext cx="84711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TIME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44E4048-237A-4D39-B01E-8EAE374DE2FD}"/>
              </a:ext>
            </a:extLst>
          </p:cNvPr>
          <p:cNvSpPr txBox="1"/>
          <p:nvPr/>
        </p:nvSpPr>
        <p:spPr>
          <a:xfrm>
            <a:off x="8385966" y="5647357"/>
            <a:ext cx="824536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TIME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04CD24-C37D-4E7B-A95C-1D1DE403108B}"/>
              </a:ext>
            </a:extLst>
          </p:cNvPr>
          <p:cNvSpPr txBox="1"/>
          <p:nvPr/>
        </p:nvSpPr>
        <p:spPr>
          <a:xfrm>
            <a:off x="6096000" y="4031124"/>
            <a:ext cx="318892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/>
              <a:t>$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F79510-8A90-4D84-832B-9B1B8BD419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720" y="6060341"/>
            <a:ext cx="1440160" cy="38693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D0C21A-662D-04C8-06F5-475AABC08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C31AA-0A8A-474E-B217-A39A9AB345D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Google Shape;23;p33">
            <a:extLst>
              <a:ext uri="{FF2B5EF4-FFF2-40B4-BE49-F238E27FC236}">
                <a16:creationId xmlns:a16="http://schemas.microsoft.com/office/drawing/2014/main" id="{9B2AFE46-41BC-6CEC-FEDE-C560CD3FA1FA}"/>
              </a:ext>
            </a:extLst>
          </p:cNvPr>
          <p:cNvSpPr txBox="1"/>
          <p:nvPr/>
        </p:nvSpPr>
        <p:spPr>
          <a:xfrm>
            <a:off x="-1" y="6492875"/>
            <a:ext cx="39574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© 2026 Texas PACE Authority | James Cargas Presenting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0626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logo&#10;&#10;Description automatically generated">
            <a:extLst>
              <a:ext uri="{FF2B5EF4-FFF2-40B4-BE49-F238E27FC236}">
                <a16:creationId xmlns:a16="http://schemas.microsoft.com/office/drawing/2014/main" id="{183FF851-F22A-4D29-A982-DC5C312547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318065" y="703128"/>
            <a:ext cx="1770371" cy="17703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0905AE-6232-4CA2-BA12-8CD1959247E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920" y="4252108"/>
            <a:ext cx="1583924" cy="15839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7FE475-3C9E-4CFE-95C0-C759CA89CECD}"/>
              </a:ext>
            </a:extLst>
          </p:cNvPr>
          <p:cNvSpPr/>
          <p:nvPr/>
        </p:nvSpPr>
        <p:spPr>
          <a:xfrm>
            <a:off x="829999" y="5916345"/>
            <a:ext cx="2372829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dirty="0"/>
              <a:t>Capital Providers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861EAD-2453-4B2D-A8B5-7C0C5875745D}"/>
              </a:ext>
            </a:extLst>
          </p:cNvPr>
          <p:cNvSpPr/>
          <p:nvPr/>
        </p:nvSpPr>
        <p:spPr>
          <a:xfrm>
            <a:off x="4867682" y="5908812"/>
            <a:ext cx="239257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dirty="0"/>
              <a:t>Property Owners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9B23B4-F133-43CD-A6E4-E86F019CD61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42" t="18620" r="8472"/>
          <a:stretch/>
        </p:blipFill>
        <p:spPr>
          <a:xfrm flipH="1">
            <a:off x="5722421" y="3680725"/>
            <a:ext cx="971169" cy="21553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803753-E5FD-4603-8AB8-2F0C8370A9D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24" y="3952684"/>
            <a:ext cx="1920098" cy="192009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E4A02B4-C4A5-4549-A30E-D004E3482864}"/>
              </a:ext>
            </a:extLst>
          </p:cNvPr>
          <p:cNvSpPr/>
          <p:nvPr/>
        </p:nvSpPr>
        <p:spPr>
          <a:xfrm>
            <a:off x="8868907" y="5916345"/>
            <a:ext cx="241175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dirty="0"/>
              <a:t>Service Providers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91208C-897B-4F44-B05A-B6D9A39DD3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721" y="1137898"/>
            <a:ext cx="2971742" cy="796967"/>
          </a:xfrm>
          <a:prstGeom prst="rect">
            <a:avLst/>
          </a:prstGeom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4533650-8124-4BD0-923F-A07107DE3777}"/>
              </a:ext>
            </a:extLst>
          </p:cNvPr>
          <p:cNvSpPr txBox="1"/>
          <p:nvPr/>
        </p:nvSpPr>
        <p:spPr>
          <a:xfrm>
            <a:off x="8515207" y="198688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FUTURA BOOK" panose="020B0800000000000000"/>
              </a:rPr>
              <a:t>501(c)(3</a:t>
            </a:r>
            <a:r>
              <a:rPr lang="en-US"/>
              <a:t>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2A60866-6568-4342-8157-CF21E82C21DA}"/>
              </a:ext>
            </a:extLst>
          </p:cNvPr>
          <p:cNvCxnSpPr>
            <a:cxnSpLocks/>
          </p:cNvCxnSpPr>
          <p:nvPr/>
        </p:nvCxnSpPr>
        <p:spPr>
          <a:xfrm flipV="1">
            <a:off x="452136" y="3386397"/>
            <a:ext cx="11354974" cy="53528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541638BC-E57B-41FB-A91E-23F83583D217}"/>
              </a:ext>
            </a:extLst>
          </p:cNvPr>
          <p:cNvSpPr/>
          <p:nvPr/>
        </p:nvSpPr>
        <p:spPr>
          <a:xfrm>
            <a:off x="452136" y="1292557"/>
            <a:ext cx="22942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Municipalities &amp; Counties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C7CDF8F5-C688-4F0F-9911-A9FFD810E662}"/>
              </a:ext>
            </a:extLst>
          </p:cNvPr>
          <p:cNvSpPr/>
          <p:nvPr/>
        </p:nvSpPr>
        <p:spPr>
          <a:xfrm>
            <a:off x="5752611" y="1466965"/>
            <a:ext cx="1180933" cy="484632"/>
          </a:xfrm>
          <a:prstGeom prst="rightArrow">
            <a:avLst/>
          </a:prstGeom>
          <a:solidFill>
            <a:srgbClr val="217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A8BDE4E9-EB4E-4AE0-8AA2-AEB60EA3A9A0}"/>
              </a:ext>
            </a:extLst>
          </p:cNvPr>
          <p:cNvSpPr/>
          <p:nvPr/>
        </p:nvSpPr>
        <p:spPr>
          <a:xfrm rot="18593177">
            <a:off x="5493286" y="2986180"/>
            <a:ext cx="1990414" cy="484632"/>
          </a:xfrm>
          <a:prstGeom prst="rightArrow">
            <a:avLst/>
          </a:prstGeom>
          <a:solidFill>
            <a:srgbClr val="217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86250C0D-023E-4D2C-8B2F-B4BB726CF01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892235" y="4782735"/>
            <a:ext cx="914400" cy="9144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65A9B74-C423-41C6-9E2F-134AF1C013A0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4260928" y="4701705"/>
            <a:ext cx="1487955" cy="1134327"/>
          </a:xfrm>
          <a:prstGeom prst="rect">
            <a:avLst/>
          </a:prstGeom>
        </p:spPr>
      </p:pic>
      <p:sp>
        <p:nvSpPr>
          <p:cNvPr id="20" name="Arrow: Right 19">
            <a:extLst>
              <a:ext uri="{FF2B5EF4-FFF2-40B4-BE49-F238E27FC236}">
                <a16:creationId xmlns:a16="http://schemas.microsoft.com/office/drawing/2014/main" id="{96A3C97D-825B-4EC9-ACD5-556A0CBA7588}"/>
              </a:ext>
            </a:extLst>
          </p:cNvPr>
          <p:cNvSpPr/>
          <p:nvPr/>
        </p:nvSpPr>
        <p:spPr>
          <a:xfrm>
            <a:off x="8186864" y="4801754"/>
            <a:ext cx="914401" cy="484632"/>
          </a:xfrm>
          <a:prstGeom prst="rightArrow">
            <a:avLst/>
          </a:prstGeom>
          <a:solidFill>
            <a:srgbClr val="217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A36D3E2-5D63-44E5-AE4F-8FD5B360AFC8}"/>
              </a:ext>
            </a:extLst>
          </p:cNvPr>
          <p:cNvSpPr/>
          <p:nvPr/>
        </p:nvSpPr>
        <p:spPr>
          <a:xfrm rot="10800000">
            <a:off x="3140053" y="4887951"/>
            <a:ext cx="922229" cy="484632"/>
          </a:xfrm>
          <a:prstGeom prst="rightArrow">
            <a:avLst/>
          </a:prstGeom>
          <a:solidFill>
            <a:srgbClr val="217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20DBE3-A83A-43E8-A601-70C453A928D2}"/>
              </a:ext>
            </a:extLst>
          </p:cNvPr>
          <p:cNvSpPr txBox="1"/>
          <p:nvPr/>
        </p:nvSpPr>
        <p:spPr>
          <a:xfrm>
            <a:off x="421073" y="3043829"/>
            <a:ext cx="155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Governmental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A36CA2-2067-40EA-8940-286ABC7ECBA9}"/>
              </a:ext>
            </a:extLst>
          </p:cNvPr>
          <p:cNvSpPr txBox="1"/>
          <p:nvPr/>
        </p:nvSpPr>
        <p:spPr>
          <a:xfrm>
            <a:off x="421073" y="3484874"/>
            <a:ext cx="85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Private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801E38A5-557A-4779-941A-F8A7682CE90E}"/>
              </a:ext>
            </a:extLst>
          </p:cNvPr>
          <p:cNvSpPr/>
          <p:nvPr/>
        </p:nvSpPr>
        <p:spPr>
          <a:xfrm rot="7787193">
            <a:off x="6487847" y="3089977"/>
            <a:ext cx="1990414" cy="484632"/>
          </a:xfrm>
          <a:prstGeom prst="rightArrow">
            <a:avLst/>
          </a:prstGeom>
          <a:solidFill>
            <a:srgbClr val="2179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8+ Referee Clip Art - Preview : Cartoon Football | HDClipartAll">
            <a:extLst>
              <a:ext uri="{FF2B5EF4-FFF2-40B4-BE49-F238E27FC236}">
                <a16:creationId xmlns:a16="http://schemas.microsoft.com/office/drawing/2014/main" id="{7522452D-FEFD-4956-BD7A-D1563441EE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8413" y="898984"/>
            <a:ext cx="962025" cy="161734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3;p33">
            <a:extLst>
              <a:ext uri="{FF2B5EF4-FFF2-40B4-BE49-F238E27FC236}">
                <a16:creationId xmlns:a16="http://schemas.microsoft.com/office/drawing/2014/main" id="{D5660ACF-4BAF-2FB2-F565-5376E721CFA3}"/>
              </a:ext>
            </a:extLst>
          </p:cNvPr>
          <p:cNvSpPr txBox="1"/>
          <p:nvPr/>
        </p:nvSpPr>
        <p:spPr>
          <a:xfrm>
            <a:off x="-1" y="6492875"/>
            <a:ext cx="39574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© 2026 Texas PACE Authority | James Cargas Presenting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091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E9E24-AC4C-40B8-B7F7-FF58F2CE6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58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Clr>
                <a:srgbClr val="FEBC18"/>
              </a:buClr>
              <a:buNone/>
            </a:pPr>
            <a:endParaRPr lang="en-US" kern="0" dirty="0">
              <a:effectLst/>
              <a:latin typeface="Futura Book" panose="020B0800000000000000"/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marL="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en-US" sz="1800" b="1" kern="0" dirty="0">
              <a:solidFill>
                <a:srgbClr val="2E74B5"/>
              </a:solidFill>
              <a:effectLst/>
              <a:latin typeface="Poppins" panose="00000500000000000000" pitchFamily="2" charset="0"/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marL="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en-US" sz="1800" b="1" kern="0" dirty="0">
              <a:solidFill>
                <a:srgbClr val="2E74B5"/>
              </a:solidFill>
              <a:effectLst/>
              <a:latin typeface="Poppins" panose="00000500000000000000" pitchFamily="2" charset="0"/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en-US" sz="1800" b="1" kern="0" dirty="0">
              <a:solidFill>
                <a:srgbClr val="2E74B5"/>
              </a:solidFill>
              <a:effectLst/>
              <a:latin typeface="Poppins" panose="00000500000000000000" pitchFamily="2" charset="0"/>
              <a:ea typeface="Garamond" panose="02020404030301010803" pitchFamily="18" charset="0"/>
              <a:cs typeface="Garamond" panose="02020404030301010803" pitchFamily="18" charset="0"/>
            </a:endParaRPr>
          </a:p>
          <a:p>
            <a:pPr>
              <a:lnSpc>
                <a:spcPct val="150000"/>
              </a:lnSpc>
              <a:buClr>
                <a:srgbClr val="FEBC18"/>
              </a:buClr>
              <a:buFont typeface="Wingdings" panose="05000000000000000000" pitchFamily="2" charset="2"/>
              <a:buChar char="Ø"/>
            </a:pPr>
            <a:endParaRPr lang="en-US" dirty="0">
              <a:solidFill>
                <a:schemeClr val="bg1">
                  <a:lumMod val="65000"/>
                </a:schemeClr>
              </a:solidFill>
              <a:latin typeface="Futura Book" panose="020B0800000000000000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BE29D3-43B3-45BA-96BC-CC7C03468E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720" y="6060341"/>
            <a:ext cx="1440160" cy="3869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099F31-F769-F82C-6421-87CBB01B2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163" y="1840123"/>
            <a:ext cx="7816557" cy="4584363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DF973DB8-376C-3DC0-3FF5-D7313A93D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998" y="491767"/>
            <a:ext cx="10678004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kern="0" dirty="0">
                <a:solidFill>
                  <a:srgbClr val="21799E"/>
                </a:solidFill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PACE </a:t>
            </a:r>
            <a:r>
              <a:rPr lang="en-US" sz="4000" b="1" kern="0" dirty="0">
                <a:solidFill>
                  <a:srgbClr val="21799E"/>
                </a:solidFill>
                <a:effectLst/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PROJECT DEVELOPMENT PROCESS</a:t>
            </a:r>
            <a:br>
              <a:rPr lang="en-US" sz="4400" b="1" kern="0" dirty="0">
                <a:solidFill>
                  <a:srgbClr val="21799E"/>
                </a:solidFill>
                <a:effectLst/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</a:br>
            <a:r>
              <a:rPr lang="en-US" sz="2000" b="1" kern="0" dirty="0">
                <a:solidFill>
                  <a:srgbClr val="21799E"/>
                </a:solidFill>
                <a:effectLst/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  <a:hlinkClick r:id="rId4"/>
              </a:rPr>
              <a:t>www.texaspaceauthority.org/quick-start-guide</a:t>
            </a:r>
            <a:r>
              <a:rPr lang="en-US" sz="2000" b="1" kern="0" dirty="0">
                <a:solidFill>
                  <a:srgbClr val="21799E"/>
                </a:solidFill>
                <a:effectLst/>
                <a:latin typeface="Century Gothic" panose="020B0502020202020204" pitchFamily="34" charset="0"/>
                <a:ea typeface="Garamond" panose="02020404030301010803" pitchFamily="18" charset="0"/>
                <a:cs typeface="Garamond" panose="02020404030301010803" pitchFamily="18" charset="0"/>
              </a:rPr>
              <a:t> </a:t>
            </a: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80A696-AF97-E044-EC2E-626C1E18ED97}"/>
              </a:ext>
            </a:extLst>
          </p:cNvPr>
          <p:cNvSpPr txBox="1"/>
          <p:nvPr/>
        </p:nvSpPr>
        <p:spPr>
          <a:xfrm>
            <a:off x="676757" y="2636300"/>
            <a:ext cx="16267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Phase 1</a:t>
            </a:r>
          </a:p>
          <a:p>
            <a:pPr algn="ctr"/>
            <a:r>
              <a:rPr lang="en-US" dirty="0"/>
              <a:t>Pre-Application</a:t>
            </a:r>
          </a:p>
          <a:p>
            <a:pPr algn="ctr"/>
            <a:r>
              <a:rPr lang="en-US" dirty="0"/>
              <a:t>Feasibility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38B95A-742A-F242-3DF9-F9447EA0517D}"/>
              </a:ext>
            </a:extLst>
          </p:cNvPr>
          <p:cNvSpPr txBox="1"/>
          <p:nvPr/>
        </p:nvSpPr>
        <p:spPr>
          <a:xfrm>
            <a:off x="635911" y="4886359"/>
            <a:ext cx="17084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Phase 2</a:t>
            </a:r>
          </a:p>
          <a:p>
            <a:pPr algn="ctr"/>
            <a:r>
              <a:rPr lang="en-US" dirty="0"/>
              <a:t>Post-Application</a:t>
            </a:r>
          </a:p>
          <a:p>
            <a:pPr algn="ctr"/>
            <a:r>
              <a:rPr lang="en-US" dirty="0"/>
              <a:t>Execution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76508C-AC78-EF4B-EC3D-8048FC3CC179}"/>
              </a:ext>
            </a:extLst>
          </p:cNvPr>
          <p:cNvCxnSpPr>
            <a:cxnSpLocks/>
          </p:cNvCxnSpPr>
          <p:nvPr/>
        </p:nvCxnSpPr>
        <p:spPr>
          <a:xfrm>
            <a:off x="530563" y="4132304"/>
            <a:ext cx="10678005" cy="0"/>
          </a:xfrm>
          <a:prstGeom prst="line">
            <a:avLst/>
          </a:prstGeom>
          <a:ln w="19050">
            <a:solidFill>
              <a:srgbClr val="FEBC1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Google Shape;23;p33">
            <a:extLst>
              <a:ext uri="{FF2B5EF4-FFF2-40B4-BE49-F238E27FC236}">
                <a16:creationId xmlns:a16="http://schemas.microsoft.com/office/drawing/2014/main" id="{79D614C9-D076-77CF-96CF-35BB689E1756}"/>
              </a:ext>
            </a:extLst>
          </p:cNvPr>
          <p:cNvSpPr txBox="1"/>
          <p:nvPr/>
        </p:nvSpPr>
        <p:spPr>
          <a:xfrm>
            <a:off x="-1" y="6492875"/>
            <a:ext cx="39574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© 2026 Texas PACE Authority | James Cargas Presenting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1615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877DA-2049-6FE9-1FB0-5F8EB78EB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A2A4287-E207-0B59-D8EF-C5A70D95070C}"/>
              </a:ext>
            </a:extLst>
          </p:cNvPr>
          <p:cNvSpPr/>
          <p:nvPr/>
        </p:nvSpPr>
        <p:spPr>
          <a:xfrm>
            <a:off x="5466184" y="1061224"/>
            <a:ext cx="2123728" cy="7591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1C56D7-AC3A-95AE-DA35-D9CF72AC4C9A}"/>
              </a:ext>
            </a:extLst>
          </p:cNvPr>
          <p:cNvSpPr/>
          <p:nvPr/>
        </p:nvSpPr>
        <p:spPr>
          <a:xfrm>
            <a:off x="1379476" y="1274197"/>
            <a:ext cx="9433048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FEBC18"/>
              </a:buClr>
            </a:pPr>
            <a:r>
              <a:rPr lang="en-US" sz="2400" dirty="0">
                <a:solidFill>
                  <a:prstClr val="black"/>
                </a:solidFill>
                <a:hlinkClick r:id="rId3"/>
              </a:rPr>
              <a:t>www.texaspaceauthority.org/project-list/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3200" dirty="0">
                <a:solidFill>
                  <a:prstClr val="black"/>
                </a:solidFill>
                <a:latin typeface="Futura Book"/>
              </a:rPr>
              <a:t>	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FEBC18"/>
              </a:buClr>
              <a:buFont typeface="Wingdings" panose="05000000000000000000" pitchFamily="2" charset="2"/>
              <a:buChar char="Ø"/>
            </a:pPr>
            <a:endParaRPr lang="en-US" sz="2600" dirty="0">
              <a:latin typeface="Futura Book" panose="020B080000000000000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CE2766-3ECB-C6D1-A6BB-812AEF1DA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1345"/>
            <a:ext cx="10515600" cy="60074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21799E"/>
                </a:solidFill>
                <a:latin typeface="Century Gothic" panose="020B0502020202020204" pitchFamily="34" charset="0"/>
              </a:rPr>
              <a:t>PACE Projects Impacts in Texas</a:t>
            </a: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FC1ADA-A352-F576-FF20-B907BA8715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720" y="6060341"/>
            <a:ext cx="1440160" cy="3869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3E3397-1479-E9D5-C66A-D246DF1D9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33886"/>
            <a:ext cx="12161520" cy="2628739"/>
          </a:xfrm>
          <a:prstGeom prst="rect">
            <a:avLst/>
          </a:prstGeom>
        </p:spPr>
      </p:pic>
      <p:sp>
        <p:nvSpPr>
          <p:cNvPr id="11" name="Google Shape;23;p33">
            <a:extLst>
              <a:ext uri="{FF2B5EF4-FFF2-40B4-BE49-F238E27FC236}">
                <a16:creationId xmlns:a16="http://schemas.microsoft.com/office/drawing/2014/main" id="{D14E2020-7FEB-5CFA-9A25-E02641DC8EFC}"/>
              </a:ext>
            </a:extLst>
          </p:cNvPr>
          <p:cNvSpPr txBox="1"/>
          <p:nvPr/>
        </p:nvSpPr>
        <p:spPr>
          <a:xfrm>
            <a:off x="-1" y="6492875"/>
            <a:ext cx="39574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© 2026 Texas PACE Authority | James Cargas Presenting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23;p33">
            <a:extLst>
              <a:ext uri="{FF2B5EF4-FFF2-40B4-BE49-F238E27FC236}">
                <a16:creationId xmlns:a16="http://schemas.microsoft.com/office/drawing/2014/main" id="{DEE985AC-D259-0113-C764-776408B23D48}"/>
              </a:ext>
            </a:extLst>
          </p:cNvPr>
          <p:cNvSpPr txBox="1"/>
          <p:nvPr/>
        </p:nvSpPr>
        <p:spPr>
          <a:xfrm>
            <a:off x="0" y="-38615"/>
            <a:ext cx="395740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BONUS SLIDE</a:t>
            </a:r>
            <a:endParaRPr kumimoji="0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171392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entury Gothic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9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</Words>
  <Application>Microsoft Macintosh PowerPoint</Application>
  <PresentationFormat>Widescreen</PresentationFormat>
  <Paragraphs>43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Century Gothic</vt:lpstr>
      <vt:lpstr>FUTURA BOOK</vt:lpstr>
      <vt:lpstr>FUTURA BOOK</vt:lpstr>
      <vt:lpstr>Poppins</vt:lpstr>
      <vt:lpstr>Times New Roman</vt:lpstr>
      <vt:lpstr>Wingdings</vt:lpstr>
      <vt:lpstr>Custom Design</vt:lpstr>
      <vt:lpstr>19_Custom Design</vt:lpstr>
      <vt:lpstr>PowerPoint Presentation</vt:lpstr>
      <vt:lpstr>PowerPoint Presentation</vt:lpstr>
      <vt:lpstr>PACE PROJECT DEVELOPMENT PROCESS www.texaspaceauthority.org/quick-start-guide </vt:lpstr>
      <vt:lpstr>PACE Projects Impacts in Texas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2020-02-20T17:35:21Z</dcterms:created>
  <dcterms:modified xsi:type="dcterms:W3CDTF">2026-10-19T18:09:59Z</dcterms:modified>
</cp:coreProperties>
</file>