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Lst>
  <p:notesMasterIdLst>
    <p:notesMasterId r:id="rId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notesMaster" Target="notesMasters/notesMaster1.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Natural gas has supplied roughly 38–48% of ERCOT’s generation every year since 2009 and remains the backbone of the grid. The big shift is underneath it: coal fell from about 37% of generation in 2009 (and nearly 40% in 2010–11) to about 12% so far in 2026, while wind grew from 6% to about 23% and solar went from essentially zero to about 17%. Solar passed coal in 2025 and is well ahead of it in 2026. Nuclear’s share slipped from about 14% to 8% only because total demand grew; its output has stayed roughly flat. 2026 so far (Jan 1–Oct 14, EIA hourly operator data, about 416 TWh): gas 40%, wind 23%, solar 17%, coal 12%, nuclear 8%. It is a partial year, so it over-weights spring wind and summer solar relative to a full year, and it is shown slightly faded beside the dashed line. Capacity tells where this is heading. ERCOT’s summer 2026 installed capacity is about 37.5% gas, 22.4% wind, 19.7% solar, 8.6% battery storage, 7.6% coal and 2.9% nuclear, so batteries now outweigh coal in installed capacity. Data note: 2009–11 shares are ERCOT’s published energy-by-fuel figures (2009 annual report, 2010 as reported by the Texas Tribune, 2011 quick facts); 2012–23 are computed from ERCOT generation by fuel compiled by the Texas Comptroller; 2024 and 2025 are ERCOT’s published energy-use mix (rounded for 2024); 2026 is summed from EIA daily data. Sources differ slightly in method, by a point or so. Small “other” sources are under 2% and not shown.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ERCOT’s yearly peak has climbed from about 57.6 GW in 2000 to roughly 91.1 GW on July 22, 2026, a preliminary figure until final settlement. Growth was slow for two decades, then jumped after 2021: 80.1 GW in 2022 and 85.5 GW in 2023, a record that held through a mild summer 2025 before it fell in 2026. Every year’s peak since 2000 came in summer. But winter peaks are rising faster: the winter record went from 65.9 GW in January 2018 to 74.5 GW in Winter Storm Elliott (December 2022), 78.3 GW in January 2024 and 80.6 GW in February 2025. ERCOT estimates January 2026’s Winter Storm Fern would have peaked near 84.6 GW without demand reductions from large customers; actual demand came in lower. Winter peaks are shown only where a new record was set, since ERCOT does not publish a consistent yearly winter-peak series. The peak-demand axis starts at 50 GW.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Bars show installed solar and battery capacity (left axis, GW); the line shows hours each year when ERCOT’s scarcity pricing (the operating reserve demand curve adder) was active, a market signal that reserves were getting thin (right axis). As solar went from about 14 GW to 42 GW and batteries from under 3 GW to over 21 GW, scarcity hours fell from 1,458 in 2022 to 57 in 2025. The market monitor attributes most of the gain in available reserves to solar and storage. This measure is largely insulated from gas prices: gas was cheaper in 2024 than 2025, yet scarcity hours kept falling. The bottom row counts days ERCOT asked the public to conserve: 11 in the record-heat summer of 2023, two in January 2024 during a cold snap, and none in 2025 or 2026, even through Winter Storm Fern and the 91.1 GW record peak on July 22, 2026. That day real-time prices topped out near $378/MWh while batteries discharged a record 11,980 MW; on Aug. 20, 2024, prices hit the $5,000 cap. In summer 2024, the Dallas Fed found evening (6–9 p.m.) prices averaged about $80/MWh versus $332 in 2023. 2021 is left out: its 612 scarcity hours and 11 conservation days were dominated by Winter Storm Uri, a gas and freeze failure rather than a summer supply-margin story. Data notes: scarcity hours are from Potomac Economics (2025 State of the Market); the 2026 figure will come in its 2026 report, due mid-2027. Capacity is at year end from Potomac Economics reports for 2022–2024 (2023 solar “over 20 GW,” about 21 GW) and battery capacity for 2025 (more than 17 GW). 2025 solar (~35 GW) is estimated between ERCOT’s July 2025 (32.7 GW) and October 2026 (41.9 GW) fact sheets. 2026 is ERCOT’s October 2026 fact sheet. Conservation days through January 2024 are from ERCOT’s list; later years from ERCOT event reports, the Dallas Fed and Texas 2036.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7F5F0"/>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93980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14213D"/>
                </a:solidFill>
                <a:latin typeface="Georgia" pitchFamily="34" charset="0"/>
                <a:ea typeface="Georgia" pitchFamily="34" charset="-122"/>
                <a:cs typeface="Georgia"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691630"/>
            <a:ext cx="10566400" cy="4353570"/>
          </a:xfrm>
          <a:prstGeom prst="rect">
            <a:avLst/>
          </a:prstGeom>
          <a:noFill/>
          <a:ln/>
        </p:spPr>
        <p:txBody>
          <a:bodyPr wrap="square" lIns="0" tIns="0" rIns="0" bIns="0" rtlCol="0" anchor="t"/>
          <a:lstStyle>
            <a:lvl1pPr algn="l" indent="0" marL="0">
              <a:lnSpc>
                <a:spcPct val="140000"/>
              </a:lnSpc>
              <a:buNone/>
              <a:defRPr lang="en-US" sz="1600" dirty="0">
                <a:solidFill>
                  <a:srgbClr val="14213D"/>
                </a:solidFill>
                <a:latin typeface="Arial" pitchFamily="34" charset="0"/>
                <a:ea typeface="Arial" pitchFamily="34" charset="-122"/>
                <a:cs typeface="Arial"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5F0"/>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93980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14213D"/>
                </a:solidFill>
                <a:latin typeface="Georgia" pitchFamily="34" charset="0"/>
                <a:ea typeface="Georgia" pitchFamily="34" charset="-122"/>
                <a:cs typeface="Georgia"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691630"/>
            <a:ext cx="10566400" cy="4353570"/>
          </a:xfrm>
          <a:prstGeom prst="rect">
            <a:avLst/>
          </a:prstGeom>
          <a:noFill/>
          <a:ln/>
        </p:spPr>
        <p:txBody>
          <a:bodyPr wrap="square" lIns="0" tIns="0" rIns="0" bIns="0" rtlCol="0" anchor="t"/>
          <a:lstStyle>
            <a:lvl1pPr algn="l" indent="0" marL="0">
              <a:lnSpc>
                <a:spcPct val="140000"/>
              </a:lnSpc>
              <a:buNone/>
              <a:defRPr lang="en-US" sz="1600" dirty="0">
                <a:solidFill>
                  <a:srgbClr val="14213D"/>
                </a:solidFill>
                <a:latin typeface="Arial" pitchFamily="34" charset="0"/>
                <a:ea typeface="Arial" pitchFamily="34" charset="-122"/>
                <a:cs typeface="Arial"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812800" y="6604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85A14"/>
                </a:solidFill>
                <a:latin typeface="Arial" pitchFamily="34" charset="0"/>
                <a:ea typeface="Arial" pitchFamily="34" charset="-122"/>
                <a:cs typeface="Arial" pitchFamily="34" charset="-120"/>
              </a:rPr>
              <a:t>ERCOT · SUPPLY MIX</a:t>
            </a:r>
            <a:endParaRPr lang="en-US" sz="1200" dirty="0"/>
          </a:p>
        </p:txBody>
      </p:sp>
      <p:sp>
        <p:nvSpPr>
          <p:cNvPr id="3" name="Text 1"/>
          <p:cNvSpPr/>
          <p:nvPr>
            <p:ph type="title"/>
          </p:nvPr>
        </p:nvSpPr>
        <p:spPr>
          <a:xfrm>
            <a:off x="812800" y="93980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Georgia" pitchFamily="18" charset="0"/>
                <a:ea typeface="Georgia" pitchFamily="18" charset="-122"/>
                <a:cs typeface="Georgia" pitchFamily="18" charset="-120"/>
              </a:rPr>
              <a:t>Wind and solar have displaced coal</a:t>
            </a:r>
            <a:endParaRPr lang="en-US" sz="3200" dirty="0"/>
          </a:p>
        </p:txBody>
      </p:sp>
      <p:sp>
        <p:nvSpPr>
          <p:cNvPr id="4" name="Text 2"/>
          <p:cNvSpPr/>
          <p:nvPr/>
        </p:nvSpPr>
        <p:spPr>
          <a:xfrm>
            <a:off x="812800" y="1498600"/>
            <a:ext cx="8371840"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4A5568"/>
                </a:solidFill>
                <a:latin typeface="Arial" pitchFamily="34" charset="0"/>
                <a:ea typeface="Arial" pitchFamily="34" charset="-122"/>
                <a:cs typeface="Arial" pitchFamily="34" charset="-120"/>
              </a:rPr>
              <a:t>Share of ERCOT electricity generation by fuel, 2009–2026 (2026 through Oct 14)</a:t>
            </a:r>
            <a:endParaRPr lang="en-US" sz="1400" dirty="0"/>
          </a:p>
        </p:txBody>
      </p:sp>
      <p:pic>
        <p:nvPicPr>
          <p:cNvPr id="5" name="Image 0" descr="100% stacked bar chart of ERCOT generation by fuel, 2009 to 2026 year to date: coal falls from 37% to 12% while wind and solar rise from 6% to 40%; gas stays largest at roughly 38 to 48%">    </p:cNvPr>
          <p:cNvPicPr>
            <a:picLocks noChangeAspect="1"/>
          </p:cNvPicPr>
          <p:nvPr/>
        </p:nvPicPr>
        <p:blipFill>
          <a:blip r:embed="rId1"/>
          <a:srcRect l="0" r="0" t="0" b="0"/>
          <a:stretch/>
        </p:blipFill>
        <p:spPr>
          <a:xfrm>
            <a:off x="812800" y="1905000"/>
            <a:ext cx="8128000" cy="3810000"/>
          </a:xfrm>
          <a:prstGeom prst="rect">
            <a:avLst/>
          </a:prstGeom>
        </p:spPr>
      </p:pic>
      <p:sp>
        <p:nvSpPr>
          <p:cNvPr id="6" name="Text 3"/>
          <p:cNvSpPr/>
          <p:nvPr/>
        </p:nvSpPr>
        <p:spPr>
          <a:xfrm>
            <a:off x="762000" y="4902200"/>
            <a:ext cx="1219200"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4213D"/>
                </a:solidFill>
                <a:latin typeface="Arial" pitchFamily="34" charset="0"/>
                <a:ea typeface="Arial" pitchFamily="34" charset="-122"/>
                <a:cs typeface="Arial" pitchFamily="34" charset="-120"/>
              </a:rPr>
              <a:t>Coal</a:t>
            </a:r>
            <a:r>
              <a:rPr lang="en-US" sz="1200" dirty="0">
                <a:solidFill>
                  <a:srgbClr val="14213D"/>
                </a:solidFill>
                <a:latin typeface="Arial" pitchFamily="34" charset="0"/>
                <a:ea typeface="Arial" pitchFamily="34" charset="-122"/>
                <a:cs typeface="Arial" pitchFamily="34" charset="-120"/>
              </a:rPr>
              <a:t> 37%</a:t>
            </a:r>
            <a:endParaRPr lang="en-US" sz="1200" dirty="0"/>
          </a:p>
        </p:txBody>
      </p:sp>
      <p:sp>
        <p:nvSpPr>
          <p:cNvPr id="7" name="Text 4"/>
          <p:cNvSpPr/>
          <p:nvPr/>
        </p:nvSpPr>
        <p:spPr>
          <a:xfrm>
            <a:off x="762000" y="3397250"/>
            <a:ext cx="1219200"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4213D"/>
                </a:solidFill>
                <a:latin typeface="Arial" pitchFamily="34" charset="0"/>
                <a:ea typeface="Arial" pitchFamily="34" charset="-122"/>
                <a:cs typeface="Arial" pitchFamily="34" charset="-120"/>
              </a:rPr>
              <a:t>Gas</a:t>
            </a:r>
            <a:r>
              <a:rPr lang="en-US" sz="1200" dirty="0">
                <a:solidFill>
                  <a:srgbClr val="14213D"/>
                </a:solidFill>
                <a:latin typeface="Arial" pitchFamily="34" charset="0"/>
                <a:ea typeface="Arial" pitchFamily="34" charset="-122"/>
                <a:cs typeface="Arial" pitchFamily="34" charset="-120"/>
              </a:rPr>
              <a:t> 42%</a:t>
            </a:r>
            <a:endParaRPr lang="en-US" sz="1200" dirty="0"/>
          </a:p>
        </p:txBody>
      </p:sp>
      <p:sp>
        <p:nvSpPr>
          <p:cNvPr id="8" name="Text 5"/>
          <p:cNvSpPr/>
          <p:nvPr/>
        </p:nvSpPr>
        <p:spPr>
          <a:xfrm>
            <a:off x="762000" y="2330450"/>
            <a:ext cx="1219200"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4213D"/>
                </a:solidFill>
                <a:latin typeface="Arial" pitchFamily="34" charset="0"/>
                <a:ea typeface="Arial" pitchFamily="34" charset="-122"/>
                <a:cs typeface="Arial" pitchFamily="34" charset="-120"/>
              </a:rPr>
              <a:t>Nuclear</a:t>
            </a:r>
            <a:r>
              <a:rPr lang="en-US" sz="1200" dirty="0">
                <a:solidFill>
                  <a:srgbClr val="14213D"/>
                </a:solidFill>
                <a:latin typeface="Arial" pitchFamily="34" charset="0"/>
                <a:ea typeface="Arial" pitchFamily="34" charset="-122"/>
                <a:cs typeface="Arial" pitchFamily="34" charset="-120"/>
              </a:rPr>
              <a:t> 14%</a:t>
            </a:r>
            <a:endParaRPr lang="en-US" sz="1200" dirty="0"/>
          </a:p>
        </p:txBody>
      </p:sp>
      <p:sp>
        <p:nvSpPr>
          <p:cNvPr id="9" name="Text 6"/>
          <p:cNvSpPr/>
          <p:nvPr/>
        </p:nvSpPr>
        <p:spPr>
          <a:xfrm>
            <a:off x="762000" y="1943100"/>
            <a:ext cx="1219200"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14213D"/>
                </a:solidFill>
                <a:latin typeface="Arial" pitchFamily="34" charset="0"/>
                <a:ea typeface="Arial" pitchFamily="34" charset="-122"/>
                <a:cs typeface="Arial" pitchFamily="34" charset="-120"/>
              </a:rPr>
              <a:t>Wind</a:t>
            </a:r>
            <a:r>
              <a:rPr lang="en-US" sz="1200" dirty="0">
                <a:solidFill>
                  <a:srgbClr val="14213D"/>
                </a:solidFill>
                <a:latin typeface="Arial" pitchFamily="34" charset="0"/>
                <a:ea typeface="Arial" pitchFamily="34" charset="-122"/>
                <a:cs typeface="Arial" pitchFamily="34" charset="-120"/>
              </a:rPr>
              <a:t> 6%</a:t>
            </a:r>
            <a:endParaRPr lang="en-US" sz="1200" dirty="0"/>
          </a:p>
        </p:txBody>
      </p:sp>
      <p:sp>
        <p:nvSpPr>
          <p:cNvPr id="10" name="Text 7"/>
          <p:cNvSpPr/>
          <p:nvPr/>
        </p:nvSpPr>
        <p:spPr>
          <a:xfrm>
            <a:off x="7912100" y="5378450"/>
            <a:ext cx="11303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4213D"/>
                </a:solidFill>
                <a:latin typeface="Arial" pitchFamily="34" charset="0"/>
                <a:ea typeface="Arial" pitchFamily="34" charset="-122"/>
                <a:cs typeface="Arial" pitchFamily="34" charset="-120"/>
              </a:rPr>
              <a:t>Coal</a:t>
            </a:r>
            <a:r>
              <a:rPr lang="en-US" sz="1200" dirty="0">
                <a:solidFill>
                  <a:srgbClr val="14213D"/>
                </a:solidFill>
                <a:latin typeface="Arial" pitchFamily="34" charset="0"/>
                <a:ea typeface="Arial" pitchFamily="34" charset="-122"/>
                <a:cs typeface="Arial" pitchFamily="34" charset="-120"/>
              </a:rPr>
              <a:t> 12%</a:t>
            </a:r>
            <a:endParaRPr lang="en-US" sz="1200" dirty="0"/>
          </a:p>
        </p:txBody>
      </p:sp>
      <p:sp>
        <p:nvSpPr>
          <p:cNvPr id="11" name="Text 8"/>
          <p:cNvSpPr/>
          <p:nvPr/>
        </p:nvSpPr>
        <p:spPr>
          <a:xfrm>
            <a:off x="7912100" y="4381500"/>
            <a:ext cx="11303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4213D"/>
                </a:solidFill>
                <a:latin typeface="Arial" pitchFamily="34" charset="0"/>
                <a:ea typeface="Arial" pitchFamily="34" charset="-122"/>
                <a:cs typeface="Arial" pitchFamily="34" charset="-120"/>
              </a:rPr>
              <a:t>Gas</a:t>
            </a:r>
            <a:r>
              <a:rPr lang="en-US" sz="1200" dirty="0">
                <a:solidFill>
                  <a:srgbClr val="14213D"/>
                </a:solidFill>
                <a:latin typeface="Arial" pitchFamily="34" charset="0"/>
                <a:ea typeface="Arial" pitchFamily="34" charset="-122"/>
                <a:cs typeface="Arial" pitchFamily="34" charset="-120"/>
              </a:rPr>
              <a:t> 40%</a:t>
            </a:r>
            <a:endParaRPr lang="en-US" sz="1200" dirty="0"/>
          </a:p>
        </p:txBody>
      </p:sp>
      <p:sp>
        <p:nvSpPr>
          <p:cNvPr id="12" name="Text 9"/>
          <p:cNvSpPr/>
          <p:nvPr/>
        </p:nvSpPr>
        <p:spPr>
          <a:xfrm>
            <a:off x="7912100" y="3467100"/>
            <a:ext cx="11303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4213D"/>
                </a:solidFill>
                <a:latin typeface="Arial" pitchFamily="34" charset="0"/>
                <a:ea typeface="Arial" pitchFamily="34" charset="-122"/>
                <a:cs typeface="Arial" pitchFamily="34" charset="-120"/>
              </a:rPr>
              <a:t>Nuclear</a:t>
            </a:r>
            <a:r>
              <a:rPr lang="en-US" sz="1200" dirty="0">
                <a:solidFill>
                  <a:srgbClr val="14213D"/>
                </a:solidFill>
                <a:latin typeface="Arial" pitchFamily="34" charset="0"/>
                <a:ea typeface="Arial" pitchFamily="34" charset="-122"/>
                <a:cs typeface="Arial" pitchFamily="34" charset="-120"/>
              </a:rPr>
              <a:t> 8%</a:t>
            </a:r>
            <a:endParaRPr lang="en-US" sz="1200" dirty="0"/>
          </a:p>
        </p:txBody>
      </p:sp>
      <p:sp>
        <p:nvSpPr>
          <p:cNvPr id="13" name="Text 10"/>
          <p:cNvSpPr/>
          <p:nvPr/>
        </p:nvSpPr>
        <p:spPr>
          <a:xfrm>
            <a:off x="7912100" y="2876550"/>
            <a:ext cx="11303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4213D"/>
                </a:solidFill>
                <a:latin typeface="Arial" pitchFamily="34" charset="0"/>
                <a:ea typeface="Arial" pitchFamily="34" charset="-122"/>
                <a:cs typeface="Arial" pitchFamily="34" charset="-120"/>
              </a:rPr>
              <a:t>Wind</a:t>
            </a:r>
            <a:r>
              <a:rPr lang="en-US" sz="1200" dirty="0">
                <a:solidFill>
                  <a:srgbClr val="14213D"/>
                </a:solidFill>
                <a:latin typeface="Arial" pitchFamily="34" charset="0"/>
                <a:ea typeface="Arial" pitchFamily="34" charset="-122"/>
                <a:cs typeface="Arial" pitchFamily="34" charset="-120"/>
              </a:rPr>
              <a:t> 23%</a:t>
            </a:r>
            <a:endParaRPr lang="en-US" sz="1200" dirty="0"/>
          </a:p>
        </p:txBody>
      </p:sp>
      <p:sp>
        <p:nvSpPr>
          <p:cNvPr id="14" name="Text 11"/>
          <p:cNvSpPr/>
          <p:nvPr/>
        </p:nvSpPr>
        <p:spPr>
          <a:xfrm>
            <a:off x="7912100" y="2120900"/>
            <a:ext cx="113030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14213D"/>
                </a:solidFill>
                <a:latin typeface="Arial" pitchFamily="34" charset="0"/>
                <a:ea typeface="Arial" pitchFamily="34" charset="-122"/>
                <a:cs typeface="Arial" pitchFamily="34" charset="-120"/>
              </a:rPr>
              <a:t>Solar</a:t>
            </a:r>
            <a:r>
              <a:rPr lang="en-US" sz="1200" dirty="0">
                <a:solidFill>
                  <a:srgbClr val="14213D"/>
                </a:solidFill>
                <a:latin typeface="Arial" pitchFamily="34" charset="0"/>
                <a:ea typeface="Arial" pitchFamily="34" charset="-122"/>
                <a:cs typeface="Arial" pitchFamily="34" charset="-120"/>
              </a:rPr>
              <a:t> 17%</a:t>
            </a:r>
            <a:endParaRPr lang="en-US" sz="1200" dirty="0"/>
          </a:p>
        </p:txBody>
      </p:sp>
      <p:sp>
        <p:nvSpPr>
          <p:cNvPr id="15" name="Text 12"/>
          <p:cNvSpPr/>
          <p:nvPr/>
        </p:nvSpPr>
        <p:spPr>
          <a:xfrm>
            <a:off x="2019300" y="5778500"/>
            <a:ext cx="368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’09</a:t>
            </a:r>
            <a:endParaRPr lang="en-US" sz="1200" dirty="0"/>
          </a:p>
        </p:txBody>
      </p:sp>
      <p:sp>
        <p:nvSpPr>
          <p:cNvPr id="16" name="Text 13"/>
          <p:cNvSpPr/>
          <p:nvPr/>
        </p:nvSpPr>
        <p:spPr>
          <a:xfrm>
            <a:off x="2336800" y="5778500"/>
            <a:ext cx="368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’10</a:t>
            </a:r>
            <a:endParaRPr lang="en-US" sz="1200" dirty="0"/>
          </a:p>
        </p:txBody>
      </p:sp>
      <p:sp>
        <p:nvSpPr>
          <p:cNvPr id="17" name="Text 14"/>
          <p:cNvSpPr/>
          <p:nvPr/>
        </p:nvSpPr>
        <p:spPr>
          <a:xfrm>
            <a:off x="2654300" y="5778500"/>
            <a:ext cx="368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’11</a:t>
            </a:r>
            <a:endParaRPr lang="en-US" sz="1200" dirty="0"/>
          </a:p>
        </p:txBody>
      </p:sp>
      <p:sp>
        <p:nvSpPr>
          <p:cNvPr id="18" name="Text 15"/>
          <p:cNvSpPr/>
          <p:nvPr/>
        </p:nvSpPr>
        <p:spPr>
          <a:xfrm>
            <a:off x="2971800" y="5778500"/>
            <a:ext cx="368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’12</a:t>
            </a:r>
            <a:endParaRPr lang="en-US" sz="1200" dirty="0"/>
          </a:p>
        </p:txBody>
      </p:sp>
      <p:sp>
        <p:nvSpPr>
          <p:cNvPr id="19" name="Text 16"/>
          <p:cNvSpPr/>
          <p:nvPr/>
        </p:nvSpPr>
        <p:spPr>
          <a:xfrm>
            <a:off x="3289300" y="5778500"/>
            <a:ext cx="368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’13</a:t>
            </a:r>
            <a:endParaRPr lang="en-US" sz="1200" dirty="0"/>
          </a:p>
        </p:txBody>
      </p:sp>
      <p:sp>
        <p:nvSpPr>
          <p:cNvPr id="20" name="Text 17"/>
          <p:cNvSpPr/>
          <p:nvPr/>
        </p:nvSpPr>
        <p:spPr>
          <a:xfrm>
            <a:off x="3606800" y="5778500"/>
            <a:ext cx="368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’14</a:t>
            </a:r>
            <a:endParaRPr lang="en-US" sz="1200" dirty="0"/>
          </a:p>
        </p:txBody>
      </p:sp>
      <p:sp>
        <p:nvSpPr>
          <p:cNvPr id="21" name="Text 18"/>
          <p:cNvSpPr/>
          <p:nvPr/>
        </p:nvSpPr>
        <p:spPr>
          <a:xfrm>
            <a:off x="3924300" y="5778500"/>
            <a:ext cx="368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’15</a:t>
            </a:r>
            <a:endParaRPr lang="en-US" sz="1200" dirty="0"/>
          </a:p>
        </p:txBody>
      </p:sp>
      <p:sp>
        <p:nvSpPr>
          <p:cNvPr id="22" name="Text 19"/>
          <p:cNvSpPr/>
          <p:nvPr/>
        </p:nvSpPr>
        <p:spPr>
          <a:xfrm>
            <a:off x="4241800" y="5778500"/>
            <a:ext cx="368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’16</a:t>
            </a:r>
            <a:endParaRPr lang="en-US" sz="1200" dirty="0"/>
          </a:p>
        </p:txBody>
      </p:sp>
      <p:sp>
        <p:nvSpPr>
          <p:cNvPr id="23" name="Text 20"/>
          <p:cNvSpPr/>
          <p:nvPr/>
        </p:nvSpPr>
        <p:spPr>
          <a:xfrm>
            <a:off x="4559300" y="5778500"/>
            <a:ext cx="368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’17</a:t>
            </a:r>
            <a:endParaRPr lang="en-US" sz="1200" dirty="0"/>
          </a:p>
        </p:txBody>
      </p:sp>
      <p:sp>
        <p:nvSpPr>
          <p:cNvPr id="24" name="Text 21"/>
          <p:cNvSpPr/>
          <p:nvPr/>
        </p:nvSpPr>
        <p:spPr>
          <a:xfrm>
            <a:off x="4876800" y="5778500"/>
            <a:ext cx="368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’18</a:t>
            </a:r>
            <a:endParaRPr lang="en-US" sz="1200" dirty="0"/>
          </a:p>
        </p:txBody>
      </p:sp>
      <p:sp>
        <p:nvSpPr>
          <p:cNvPr id="25" name="Text 22"/>
          <p:cNvSpPr/>
          <p:nvPr/>
        </p:nvSpPr>
        <p:spPr>
          <a:xfrm>
            <a:off x="5194300" y="5778500"/>
            <a:ext cx="368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’19</a:t>
            </a:r>
            <a:endParaRPr lang="en-US" sz="1200" dirty="0"/>
          </a:p>
        </p:txBody>
      </p:sp>
      <p:sp>
        <p:nvSpPr>
          <p:cNvPr id="26" name="Text 23"/>
          <p:cNvSpPr/>
          <p:nvPr/>
        </p:nvSpPr>
        <p:spPr>
          <a:xfrm>
            <a:off x="5511800" y="5778500"/>
            <a:ext cx="368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’20</a:t>
            </a:r>
            <a:endParaRPr lang="en-US" sz="1200" dirty="0"/>
          </a:p>
        </p:txBody>
      </p:sp>
      <p:sp>
        <p:nvSpPr>
          <p:cNvPr id="27" name="Text 24"/>
          <p:cNvSpPr/>
          <p:nvPr/>
        </p:nvSpPr>
        <p:spPr>
          <a:xfrm>
            <a:off x="5829300" y="5778500"/>
            <a:ext cx="368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’21</a:t>
            </a:r>
            <a:endParaRPr lang="en-US" sz="1200" dirty="0"/>
          </a:p>
        </p:txBody>
      </p:sp>
      <p:sp>
        <p:nvSpPr>
          <p:cNvPr id="28" name="Text 25"/>
          <p:cNvSpPr/>
          <p:nvPr/>
        </p:nvSpPr>
        <p:spPr>
          <a:xfrm>
            <a:off x="6146800" y="5778500"/>
            <a:ext cx="368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’22</a:t>
            </a:r>
            <a:endParaRPr lang="en-US" sz="1200" dirty="0"/>
          </a:p>
        </p:txBody>
      </p:sp>
      <p:sp>
        <p:nvSpPr>
          <p:cNvPr id="29" name="Text 26"/>
          <p:cNvSpPr/>
          <p:nvPr/>
        </p:nvSpPr>
        <p:spPr>
          <a:xfrm>
            <a:off x="6464300" y="5778500"/>
            <a:ext cx="368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’23</a:t>
            </a:r>
            <a:endParaRPr lang="en-US" sz="1200" dirty="0"/>
          </a:p>
        </p:txBody>
      </p:sp>
      <p:sp>
        <p:nvSpPr>
          <p:cNvPr id="30" name="Text 27"/>
          <p:cNvSpPr/>
          <p:nvPr/>
        </p:nvSpPr>
        <p:spPr>
          <a:xfrm>
            <a:off x="6781800" y="5778500"/>
            <a:ext cx="368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’24</a:t>
            </a:r>
            <a:endParaRPr lang="en-US" sz="1200" dirty="0"/>
          </a:p>
        </p:txBody>
      </p:sp>
      <p:sp>
        <p:nvSpPr>
          <p:cNvPr id="31" name="Text 28"/>
          <p:cNvSpPr/>
          <p:nvPr/>
        </p:nvSpPr>
        <p:spPr>
          <a:xfrm>
            <a:off x="7099300" y="5778500"/>
            <a:ext cx="368300"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’25</a:t>
            </a:r>
            <a:endParaRPr lang="en-US" sz="1200" dirty="0"/>
          </a:p>
        </p:txBody>
      </p:sp>
      <p:sp>
        <p:nvSpPr>
          <p:cNvPr id="32" name="Text 29"/>
          <p:cNvSpPr/>
          <p:nvPr/>
        </p:nvSpPr>
        <p:spPr>
          <a:xfrm>
            <a:off x="7473950" y="5778500"/>
            <a:ext cx="457200" cy="391120"/>
          </a:xfrm>
          <a:prstGeom prst="rect">
            <a:avLst/>
          </a:prstGeom>
          <a:noFill/>
          <a:ln/>
        </p:spPr>
        <p:txBody>
          <a:bodyPr wrap="square" lIns="0" tIns="0" rIns="0" bIns="0" rtlCol="0" anchor="t">
            <a:normAutofit/>
          </a:bodyPr>
          <a:lstStyle/>
          <a:p>
            <a:pPr algn="ctr" indent="0" marL="0">
              <a:lnSpc>
                <a:spcPts val="1440"/>
              </a:lnSpc>
              <a:buNone/>
            </a:pPr>
            <a:r>
              <a:rPr lang="en-US" sz="1200" b="1" dirty="0">
                <a:solidFill>
                  <a:srgbClr val="14213D"/>
                </a:solidFill>
                <a:latin typeface="Arial" pitchFamily="34" charset="0"/>
                <a:ea typeface="Arial" pitchFamily="34" charset="-122"/>
                <a:cs typeface="Arial" pitchFamily="34" charset="-120"/>
              </a:rPr>
              <a:t>’26</a:t>
            </a:r>
            <a:endParaRPr lang="en-US" sz="1200" dirty="0"/>
          </a:p>
          <a:p>
            <a:pPr algn="ctr" indent="0" marL="0">
              <a:lnSpc>
                <a:spcPts val="1440"/>
              </a:lnSpc>
              <a:buNone/>
            </a:pPr>
            <a:r>
              <a:rPr lang="en-US" sz="1200" b="1" dirty="0">
                <a:solidFill>
                  <a:srgbClr val="14213D"/>
                </a:solidFill>
                <a:latin typeface="Arial" pitchFamily="34" charset="0"/>
                <a:ea typeface="Arial" pitchFamily="34" charset="-122"/>
                <a:cs typeface="Arial" pitchFamily="34" charset="-120"/>
              </a:rPr>
              <a:t>YTD</a:t>
            </a:r>
            <a:endParaRPr lang="en-US" sz="1200" dirty="0"/>
          </a:p>
        </p:txBody>
      </p:sp>
      <p:sp>
        <p:nvSpPr>
          <p:cNvPr id="33" name="Shape 30"/>
          <p:cNvSpPr/>
          <p:nvPr/>
        </p:nvSpPr>
        <p:spPr>
          <a:xfrm>
            <a:off x="9144000" y="1911350"/>
            <a:ext cx="2235200" cy="0"/>
          </a:xfrm>
          <a:prstGeom prst="line">
            <a:avLst/>
          </a:prstGeom>
          <a:noFill/>
          <a:ln w="12700">
            <a:solidFill>
              <a:srgbClr val="D9D4C7"/>
            </a:solidFill>
            <a:prstDash val="solid"/>
          </a:ln>
        </p:spPr>
      </p:sp>
      <p:sp>
        <p:nvSpPr>
          <p:cNvPr id="34" name="Text 31"/>
          <p:cNvSpPr/>
          <p:nvPr/>
        </p:nvSpPr>
        <p:spPr>
          <a:xfrm>
            <a:off x="9144000" y="2095500"/>
            <a:ext cx="2302256" cy="444500"/>
          </a:xfrm>
          <a:prstGeom prst="rect">
            <a:avLst/>
          </a:prstGeom>
          <a:noFill/>
          <a:ln/>
        </p:spPr>
        <p:txBody>
          <a:bodyPr wrap="none" lIns="0" tIns="0" rIns="0" bIns="0" rtlCol="0" anchor="t">
            <a:normAutofit/>
          </a:bodyPr>
          <a:lstStyle/>
          <a:p>
            <a:pPr algn="l" indent="0" marL="0">
              <a:lnSpc>
                <a:spcPts val="3300"/>
              </a:lnSpc>
              <a:buNone/>
            </a:pPr>
            <a:r>
              <a:rPr lang="en-US" sz="3000" b="1" dirty="0">
                <a:solidFill>
                  <a:srgbClr val="2E6F9E"/>
                </a:solidFill>
                <a:latin typeface="Arial" pitchFamily="34" charset="0"/>
                <a:ea typeface="Arial" pitchFamily="34" charset="-122"/>
                <a:cs typeface="Arial" pitchFamily="34" charset="-120"/>
              </a:rPr>
              <a:t>6% → 40%</a:t>
            </a:r>
            <a:endParaRPr lang="en-US" sz="3000" dirty="0"/>
          </a:p>
        </p:txBody>
      </p:sp>
      <p:sp>
        <p:nvSpPr>
          <p:cNvPr id="35" name="Text 32"/>
          <p:cNvSpPr/>
          <p:nvPr/>
        </p:nvSpPr>
        <p:spPr>
          <a:xfrm>
            <a:off x="9144000" y="2641600"/>
            <a:ext cx="2302256" cy="316855"/>
          </a:xfrm>
          <a:prstGeom prst="rect">
            <a:avLst/>
          </a:prstGeom>
          <a:noFill/>
          <a:ln/>
        </p:spPr>
        <p:txBody>
          <a:bodyPr wrap="square" lIns="0" tIns="0" rIns="0" bIns="0" rtlCol="0" anchor="t">
            <a:normAutofit/>
          </a:bodyPr>
          <a:lstStyle/>
          <a:p>
            <a:pPr algn="l" indent="0" marL="0">
              <a:lnSpc>
                <a:spcPts val="2295"/>
              </a:lnSpc>
              <a:buNone/>
            </a:pPr>
            <a:r>
              <a:rPr lang="en-US" sz="1700" dirty="0">
                <a:solidFill>
                  <a:srgbClr val="2F3A4A"/>
                </a:solidFill>
                <a:latin typeface="Arial" pitchFamily="34" charset="0"/>
                <a:ea typeface="Arial" pitchFamily="34" charset="-122"/>
                <a:cs typeface="Arial" pitchFamily="34" charset="-120"/>
              </a:rPr>
              <a:t>Wind plus solar share</a:t>
            </a:r>
            <a:endParaRPr lang="en-US" sz="1700" dirty="0"/>
          </a:p>
        </p:txBody>
      </p:sp>
      <p:sp>
        <p:nvSpPr>
          <p:cNvPr id="36" name="Shape 33"/>
          <p:cNvSpPr/>
          <p:nvPr/>
        </p:nvSpPr>
        <p:spPr>
          <a:xfrm>
            <a:off x="9144000" y="3396605"/>
            <a:ext cx="2235200" cy="0"/>
          </a:xfrm>
          <a:prstGeom prst="line">
            <a:avLst/>
          </a:prstGeom>
          <a:noFill/>
          <a:ln w="12700">
            <a:solidFill>
              <a:srgbClr val="D9D4C7"/>
            </a:solidFill>
            <a:prstDash val="solid"/>
          </a:ln>
        </p:spPr>
      </p:sp>
      <p:sp>
        <p:nvSpPr>
          <p:cNvPr id="37" name="Text 34"/>
          <p:cNvSpPr/>
          <p:nvPr/>
        </p:nvSpPr>
        <p:spPr>
          <a:xfrm>
            <a:off x="9144000" y="3580755"/>
            <a:ext cx="2302256" cy="444500"/>
          </a:xfrm>
          <a:prstGeom prst="rect">
            <a:avLst/>
          </a:prstGeom>
          <a:noFill/>
          <a:ln/>
        </p:spPr>
        <p:txBody>
          <a:bodyPr wrap="none" lIns="0" tIns="0" rIns="0" bIns="0" rtlCol="0" anchor="t">
            <a:normAutofit/>
          </a:bodyPr>
          <a:lstStyle/>
          <a:p>
            <a:pPr algn="l" indent="0" marL="0">
              <a:lnSpc>
                <a:spcPts val="3300"/>
              </a:lnSpc>
              <a:buNone/>
            </a:pPr>
            <a:r>
              <a:rPr lang="en-US" sz="3000" b="1" dirty="0">
                <a:solidFill>
                  <a:srgbClr val="55524C"/>
                </a:solidFill>
                <a:latin typeface="Arial" pitchFamily="34" charset="0"/>
                <a:ea typeface="Arial" pitchFamily="34" charset="-122"/>
                <a:cs typeface="Arial" pitchFamily="34" charset="-120"/>
              </a:rPr>
              <a:t>37% → 12%</a:t>
            </a:r>
            <a:endParaRPr lang="en-US" sz="3000" dirty="0"/>
          </a:p>
        </p:txBody>
      </p:sp>
      <p:sp>
        <p:nvSpPr>
          <p:cNvPr id="38" name="Text 35"/>
          <p:cNvSpPr/>
          <p:nvPr/>
        </p:nvSpPr>
        <p:spPr>
          <a:xfrm>
            <a:off x="9144000" y="4126855"/>
            <a:ext cx="2302256" cy="316855"/>
          </a:xfrm>
          <a:prstGeom prst="rect">
            <a:avLst/>
          </a:prstGeom>
          <a:noFill/>
          <a:ln/>
        </p:spPr>
        <p:txBody>
          <a:bodyPr wrap="square" lIns="0" tIns="0" rIns="0" bIns="0" rtlCol="0" anchor="t">
            <a:normAutofit/>
          </a:bodyPr>
          <a:lstStyle/>
          <a:p>
            <a:pPr algn="l" indent="0" marL="0">
              <a:lnSpc>
                <a:spcPts val="2295"/>
              </a:lnSpc>
              <a:buNone/>
            </a:pPr>
            <a:r>
              <a:rPr lang="en-US" sz="1700" dirty="0">
                <a:solidFill>
                  <a:srgbClr val="2F3A4A"/>
                </a:solidFill>
                <a:latin typeface="Arial" pitchFamily="34" charset="0"/>
                <a:ea typeface="Arial" pitchFamily="34" charset="-122"/>
                <a:cs typeface="Arial" pitchFamily="34" charset="-120"/>
              </a:rPr>
              <a:t>Coal’s share</a:t>
            </a:r>
            <a:endParaRPr lang="en-US" sz="1700" dirty="0"/>
          </a:p>
        </p:txBody>
      </p:sp>
      <p:sp>
        <p:nvSpPr>
          <p:cNvPr id="39" name="Text 36"/>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6F76"/>
                </a:solidFill>
                <a:latin typeface="Arial" pitchFamily="34" charset="0"/>
                <a:ea typeface="Arial" pitchFamily="34" charset="-122"/>
                <a:cs typeface="Arial" pitchFamily="34" charset="-120"/>
              </a:rPr>
              <a:t>Sources: ERCOT reports (2009–11, 2024–25); Texas Comptroller (2012–23); EIA grid data (2026, Jan 1–Oct 14)</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812800" y="6604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85A14"/>
                </a:solidFill>
                <a:latin typeface="Arial" pitchFamily="34" charset="0"/>
                <a:ea typeface="Arial" pitchFamily="34" charset="-122"/>
                <a:cs typeface="Arial" pitchFamily="34" charset="-120"/>
              </a:rPr>
              <a:t>ERCOT · PEAK DEMAND</a:t>
            </a:r>
            <a:endParaRPr lang="en-US" sz="1200" dirty="0"/>
          </a:p>
        </p:txBody>
      </p:sp>
      <p:sp>
        <p:nvSpPr>
          <p:cNvPr id="3" name="Text 1"/>
          <p:cNvSpPr/>
          <p:nvPr>
            <p:ph type="title"/>
          </p:nvPr>
        </p:nvSpPr>
        <p:spPr>
          <a:xfrm>
            <a:off x="812800" y="93980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Georgia" pitchFamily="18" charset="0"/>
                <a:ea typeface="Georgia" pitchFamily="18" charset="-122"/>
                <a:cs typeface="Georgia" pitchFamily="18" charset="-120"/>
              </a:rPr>
              <a:t>Peak demand is up 58% since 2000</a:t>
            </a:r>
            <a:endParaRPr lang="en-US" sz="3200" dirty="0"/>
          </a:p>
        </p:txBody>
      </p:sp>
      <p:sp>
        <p:nvSpPr>
          <p:cNvPr id="4" name="Text 2"/>
          <p:cNvSpPr/>
          <p:nvPr/>
        </p:nvSpPr>
        <p:spPr>
          <a:xfrm>
            <a:off x="1320800" y="1638300"/>
            <a:ext cx="2354580" cy="327620"/>
          </a:xfrm>
          <a:prstGeom prst="rect">
            <a:avLst/>
          </a:prstGeom>
          <a:noFill/>
          <a:ln/>
        </p:spPr>
        <p:txBody>
          <a:bodyPr wrap="none" lIns="0" tIns="0" rIns="0" bIns="0" rtlCol="0" anchor="t">
            <a:normAutofit/>
          </a:bodyPr>
          <a:lstStyle/>
          <a:p>
            <a:pPr algn="l" indent="0" marL="0">
              <a:lnSpc>
                <a:spcPts val="2380"/>
              </a:lnSpc>
              <a:buNone/>
            </a:pPr>
            <a:r>
              <a:rPr lang="en-US" sz="1700" dirty="0">
                <a:solidFill>
                  <a:srgbClr val="D9822B"/>
                </a:solidFill>
                <a:latin typeface="Arial" pitchFamily="34" charset="0"/>
                <a:ea typeface="Arial" pitchFamily="34" charset="-122"/>
                <a:cs typeface="Arial" pitchFamily="34" charset="-120"/>
              </a:rPr>
              <a:t>●</a:t>
            </a:r>
            <a:r>
              <a:rPr lang="en-US" sz="1700" dirty="0">
                <a:solidFill>
                  <a:srgbClr val="14213D"/>
                </a:solidFill>
                <a:latin typeface="Arial" pitchFamily="34" charset="0"/>
                <a:ea typeface="Arial" pitchFamily="34" charset="-122"/>
                <a:cs typeface="Arial" pitchFamily="34" charset="-120"/>
              </a:rPr>
              <a:t> Yearly peak</a:t>
            </a:r>
            <a:endParaRPr lang="en-US" sz="1700" dirty="0"/>
          </a:p>
        </p:txBody>
      </p:sp>
      <p:sp>
        <p:nvSpPr>
          <p:cNvPr id="5" name="Text 3"/>
          <p:cNvSpPr/>
          <p:nvPr/>
        </p:nvSpPr>
        <p:spPr>
          <a:xfrm>
            <a:off x="3683000" y="1638300"/>
            <a:ext cx="3401060" cy="327620"/>
          </a:xfrm>
          <a:prstGeom prst="rect">
            <a:avLst/>
          </a:prstGeom>
          <a:noFill/>
          <a:ln/>
        </p:spPr>
        <p:txBody>
          <a:bodyPr wrap="none" lIns="0" tIns="0" rIns="0" bIns="0" rtlCol="0" anchor="t">
            <a:normAutofit/>
          </a:bodyPr>
          <a:lstStyle/>
          <a:p>
            <a:pPr algn="l" indent="0" marL="0">
              <a:lnSpc>
                <a:spcPts val="2380"/>
              </a:lnSpc>
              <a:buNone/>
            </a:pPr>
            <a:r>
              <a:rPr lang="en-US" sz="1700" dirty="0">
                <a:solidFill>
                  <a:srgbClr val="2E6F9E"/>
                </a:solidFill>
                <a:latin typeface="Arial" pitchFamily="34" charset="0"/>
                <a:ea typeface="Arial" pitchFamily="34" charset="-122"/>
                <a:cs typeface="Arial" pitchFamily="34" charset="-120"/>
              </a:rPr>
              <a:t>◆</a:t>
            </a:r>
            <a:r>
              <a:rPr lang="en-US" sz="1700" dirty="0">
                <a:solidFill>
                  <a:srgbClr val="14213D"/>
                </a:solidFill>
                <a:latin typeface="Arial" pitchFamily="34" charset="0"/>
                <a:ea typeface="Arial" pitchFamily="34" charset="-122"/>
                <a:cs typeface="Arial" pitchFamily="34" charset="-120"/>
              </a:rPr>
              <a:t> Winter record peaks</a:t>
            </a:r>
            <a:endParaRPr lang="en-US" sz="1700" dirty="0"/>
          </a:p>
        </p:txBody>
      </p:sp>
      <p:sp>
        <p:nvSpPr>
          <p:cNvPr id="6" name="Text 4"/>
          <p:cNvSpPr/>
          <p:nvPr/>
        </p:nvSpPr>
        <p:spPr>
          <a:xfrm>
            <a:off x="762000" y="2070100"/>
            <a:ext cx="457200" cy="238720"/>
          </a:xfrm>
          <a:prstGeom prst="rect">
            <a:avLst/>
          </a:prstGeom>
          <a:noFill/>
          <a:ln/>
        </p:spPr>
        <p:txBody>
          <a:bodyPr wrap="square" lIns="0" tIns="0" rIns="0" bIns="0" rtlCol="0" anchor="t">
            <a:normAutofit/>
          </a:bodyPr>
          <a:lstStyle/>
          <a:p>
            <a:pPr algn="r" indent="0" marL="0">
              <a:lnSpc>
                <a:spcPts val="1680"/>
              </a:lnSpc>
              <a:buNone/>
            </a:pPr>
            <a:r>
              <a:rPr lang="en-US" sz="1200" b="1" dirty="0">
                <a:solidFill>
                  <a:srgbClr val="6B6F76"/>
                </a:solidFill>
                <a:latin typeface="Arial" pitchFamily="34" charset="0"/>
                <a:ea typeface="Arial" pitchFamily="34" charset="-122"/>
                <a:cs typeface="Arial" pitchFamily="34" charset="-120"/>
              </a:rPr>
              <a:t>GW</a:t>
            </a:r>
            <a:endParaRPr lang="en-US" sz="1200" dirty="0"/>
          </a:p>
        </p:txBody>
      </p:sp>
      <p:pic>
        <p:nvPicPr>
          <p:cNvPr id="7" name="Image 0" descr="Line chart of ERCOT yearly peak demand from 57.6 GW in 2000 to a record 91.1 GW in 2026, with winter record peaks rising from 65.9 GW in 2018 to 80.6 GW in 2025">    </p:cNvPr>
          <p:cNvPicPr>
            <a:picLocks noChangeAspect="1"/>
          </p:cNvPicPr>
          <p:nvPr/>
        </p:nvPicPr>
        <p:blipFill>
          <a:blip r:embed="rId1"/>
          <a:srcRect l="0" r="0" t="-18" b="-18"/>
          <a:stretch/>
        </p:blipFill>
        <p:spPr>
          <a:xfrm>
            <a:off x="1320800" y="2095500"/>
            <a:ext cx="10058400" cy="3365500"/>
          </a:xfrm>
          <a:prstGeom prst="rect">
            <a:avLst/>
          </a:prstGeom>
        </p:spPr>
      </p:pic>
      <p:sp>
        <p:nvSpPr>
          <p:cNvPr id="8" name="Text 5"/>
          <p:cNvSpPr/>
          <p:nvPr/>
        </p:nvSpPr>
        <p:spPr>
          <a:xfrm>
            <a:off x="762000" y="2362200"/>
            <a:ext cx="457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6F76"/>
                </a:solidFill>
                <a:latin typeface="Arial" pitchFamily="34" charset="0"/>
                <a:ea typeface="Arial" pitchFamily="34" charset="-122"/>
                <a:cs typeface="Arial" pitchFamily="34" charset="-120"/>
              </a:rPr>
              <a:t>90</a:t>
            </a:r>
            <a:endParaRPr lang="en-US" sz="1200" dirty="0"/>
          </a:p>
        </p:txBody>
      </p:sp>
      <p:sp>
        <p:nvSpPr>
          <p:cNvPr id="9" name="Text 6"/>
          <p:cNvSpPr/>
          <p:nvPr/>
        </p:nvSpPr>
        <p:spPr>
          <a:xfrm>
            <a:off x="762000" y="3111500"/>
            <a:ext cx="457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6F76"/>
                </a:solidFill>
                <a:latin typeface="Arial" pitchFamily="34" charset="0"/>
                <a:ea typeface="Arial" pitchFamily="34" charset="-122"/>
                <a:cs typeface="Arial" pitchFamily="34" charset="-120"/>
              </a:rPr>
              <a:t>80</a:t>
            </a:r>
            <a:endParaRPr lang="en-US" sz="1200" dirty="0"/>
          </a:p>
        </p:txBody>
      </p:sp>
      <p:sp>
        <p:nvSpPr>
          <p:cNvPr id="10" name="Text 7"/>
          <p:cNvSpPr/>
          <p:nvPr/>
        </p:nvSpPr>
        <p:spPr>
          <a:xfrm>
            <a:off x="762000" y="3854450"/>
            <a:ext cx="457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6F76"/>
                </a:solidFill>
                <a:latin typeface="Arial" pitchFamily="34" charset="0"/>
                <a:ea typeface="Arial" pitchFamily="34" charset="-122"/>
                <a:cs typeface="Arial" pitchFamily="34" charset="-120"/>
              </a:rPr>
              <a:t>70</a:t>
            </a:r>
            <a:endParaRPr lang="en-US" sz="1200" dirty="0"/>
          </a:p>
        </p:txBody>
      </p:sp>
      <p:sp>
        <p:nvSpPr>
          <p:cNvPr id="11" name="Text 8"/>
          <p:cNvSpPr/>
          <p:nvPr/>
        </p:nvSpPr>
        <p:spPr>
          <a:xfrm>
            <a:off x="762000" y="4603750"/>
            <a:ext cx="457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6F76"/>
                </a:solidFill>
                <a:latin typeface="Arial" pitchFamily="34" charset="0"/>
                <a:ea typeface="Arial" pitchFamily="34" charset="-122"/>
                <a:cs typeface="Arial" pitchFamily="34" charset="-120"/>
              </a:rPr>
              <a:t>60</a:t>
            </a:r>
            <a:endParaRPr lang="en-US" sz="1200" dirty="0"/>
          </a:p>
        </p:txBody>
      </p:sp>
      <p:sp>
        <p:nvSpPr>
          <p:cNvPr id="12" name="Text 9"/>
          <p:cNvSpPr/>
          <p:nvPr/>
        </p:nvSpPr>
        <p:spPr>
          <a:xfrm>
            <a:off x="762000" y="5353050"/>
            <a:ext cx="4572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B6F76"/>
                </a:solidFill>
                <a:latin typeface="Arial" pitchFamily="34" charset="0"/>
                <a:ea typeface="Arial" pitchFamily="34" charset="-122"/>
                <a:cs typeface="Arial" pitchFamily="34" charset="-120"/>
              </a:rPr>
              <a:t>50</a:t>
            </a:r>
            <a:endParaRPr lang="en-US" sz="1200" dirty="0"/>
          </a:p>
        </p:txBody>
      </p:sp>
      <p:sp>
        <p:nvSpPr>
          <p:cNvPr id="13" name="Text 10"/>
          <p:cNvSpPr/>
          <p:nvPr/>
        </p:nvSpPr>
        <p:spPr>
          <a:xfrm>
            <a:off x="1225550" y="4584700"/>
            <a:ext cx="5588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4213D"/>
                </a:solidFill>
                <a:latin typeface="Arial" pitchFamily="34" charset="0"/>
                <a:ea typeface="Arial" pitchFamily="34" charset="-122"/>
                <a:cs typeface="Arial" pitchFamily="34" charset="-120"/>
              </a:rPr>
              <a:t>57.6</a:t>
            </a:r>
            <a:endParaRPr lang="en-US" sz="1400" dirty="0"/>
          </a:p>
        </p:txBody>
      </p:sp>
      <p:sp>
        <p:nvSpPr>
          <p:cNvPr id="14" name="Text 11"/>
          <p:cNvSpPr/>
          <p:nvPr/>
        </p:nvSpPr>
        <p:spPr>
          <a:xfrm>
            <a:off x="9798050" y="2501900"/>
            <a:ext cx="5588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4213D"/>
                </a:solidFill>
                <a:latin typeface="Arial" pitchFamily="34" charset="0"/>
                <a:ea typeface="Arial" pitchFamily="34" charset="-122"/>
                <a:cs typeface="Arial" pitchFamily="34" charset="-120"/>
              </a:rPr>
              <a:t>85.5</a:t>
            </a:r>
            <a:endParaRPr lang="en-US" sz="1400" dirty="0"/>
          </a:p>
        </p:txBody>
      </p:sp>
      <p:sp>
        <p:nvSpPr>
          <p:cNvPr id="15" name="Text 12"/>
          <p:cNvSpPr/>
          <p:nvPr/>
        </p:nvSpPr>
        <p:spPr>
          <a:xfrm>
            <a:off x="10820400" y="2019300"/>
            <a:ext cx="558800" cy="274290"/>
          </a:xfrm>
          <a:prstGeom prst="rect">
            <a:avLst/>
          </a:prstGeom>
          <a:noFill/>
          <a:ln/>
        </p:spPr>
        <p:txBody>
          <a:bodyPr wrap="square" lIns="0" tIns="0" rIns="0" bIns="0" rtlCol="0" anchor="t">
            <a:normAutofit/>
          </a:bodyPr>
          <a:lstStyle/>
          <a:p>
            <a:pPr algn="r" indent="0" marL="0">
              <a:lnSpc>
                <a:spcPts val="1960"/>
              </a:lnSpc>
              <a:buNone/>
            </a:pPr>
            <a:r>
              <a:rPr lang="en-US" sz="1400" b="1" dirty="0">
                <a:solidFill>
                  <a:srgbClr val="14213D"/>
                </a:solidFill>
                <a:latin typeface="Arial" pitchFamily="34" charset="0"/>
                <a:ea typeface="Arial" pitchFamily="34" charset="-122"/>
                <a:cs typeface="Arial" pitchFamily="34" charset="-120"/>
              </a:rPr>
              <a:t>91.1</a:t>
            </a:r>
            <a:endParaRPr lang="en-US" sz="1400" dirty="0"/>
          </a:p>
        </p:txBody>
      </p:sp>
      <p:sp>
        <p:nvSpPr>
          <p:cNvPr id="16" name="Text 13"/>
          <p:cNvSpPr/>
          <p:nvPr/>
        </p:nvSpPr>
        <p:spPr>
          <a:xfrm>
            <a:off x="7931150" y="4381500"/>
            <a:ext cx="5588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2E6F9E"/>
                </a:solidFill>
                <a:latin typeface="Arial" pitchFamily="34" charset="0"/>
                <a:ea typeface="Arial" pitchFamily="34" charset="-122"/>
                <a:cs typeface="Arial" pitchFamily="34" charset="-120"/>
              </a:rPr>
              <a:t>65.9</a:t>
            </a:r>
            <a:endParaRPr lang="en-US" sz="1400" dirty="0"/>
          </a:p>
        </p:txBody>
      </p:sp>
      <p:sp>
        <p:nvSpPr>
          <p:cNvPr id="17" name="Text 14"/>
          <p:cNvSpPr/>
          <p:nvPr/>
        </p:nvSpPr>
        <p:spPr>
          <a:xfrm>
            <a:off x="10909300" y="3060700"/>
            <a:ext cx="558800"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E6F9E"/>
                </a:solidFill>
                <a:latin typeface="Arial" pitchFamily="34" charset="0"/>
                <a:ea typeface="Arial" pitchFamily="34" charset="-122"/>
                <a:cs typeface="Arial" pitchFamily="34" charset="-120"/>
              </a:rPr>
              <a:t>80.6</a:t>
            </a:r>
            <a:endParaRPr lang="en-US" sz="1400" dirty="0"/>
          </a:p>
        </p:txBody>
      </p:sp>
      <p:sp>
        <p:nvSpPr>
          <p:cNvPr id="18" name="Text 15"/>
          <p:cNvSpPr/>
          <p:nvPr/>
        </p:nvSpPr>
        <p:spPr>
          <a:xfrm>
            <a:off x="1295400"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’00</a:t>
            </a:r>
            <a:endParaRPr lang="en-US" sz="1200" dirty="0"/>
          </a:p>
        </p:txBody>
      </p:sp>
      <p:sp>
        <p:nvSpPr>
          <p:cNvPr id="19" name="Text 16"/>
          <p:cNvSpPr/>
          <p:nvPr/>
        </p:nvSpPr>
        <p:spPr>
          <a:xfrm>
            <a:off x="1667917" y="5537200"/>
            <a:ext cx="42336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’01</a:t>
            </a:r>
            <a:endParaRPr lang="en-US" sz="1200" dirty="0"/>
          </a:p>
        </p:txBody>
      </p:sp>
      <p:sp>
        <p:nvSpPr>
          <p:cNvPr id="20" name="Text 17"/>
          <p:cNvSpPr/>
          <p:nvPr/>
        </p:nvSpPr>
        <p:spPr>
          <a:xfrm>
            <a:off x="2040483"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’02</a:t>
            </a:r>
            <a:endParaRPr lang="en-US" sz="1200" dirty="0"/>
          </a:p>
        </p:txBody>
      </p:sp>
      <p:sp>
        <p:nvSpPr>
          <p:cNvPr id="21" name="Text 18"/>
          <p:cNvSpPr/>
          <p:nvPr/>
        </p:nvSpPr>
        <p:spPr>
          <a:xfrm>
            <a:off x="2413000" y="5537200"/>
            <a:ext cx="42336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’03</a:t>
            </a:r>
            <a:endParaRPr lang="en-US" sz="1200" dirty="0"/>
          </a:p>
        </p:txBody>
      </p:sp>
      <p:sp>
        <p:nvSpPr>
          <p:cNvPr id="22" name="Text 19"/>
          <p:cNvSpPr/>
          <p:nvPr/>
        </p:nvSpPr>
        <p:spPr>
          <a:xfrm>
            <a:off x="2785566"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’04</a:t>
            </a:r>
            <a:endParaRPr lang="en-US" sz="1200" dirty="0"/>
          </a:p>
        </p:txBody>
      </p:sp>
      <p:sp>
        <p:nvSpPr>
          <p:cNvPr id="23" name="Text 20"/>
          <p:cNvSpPr/>
          <p:nvPr/>
        </p:nvSpPr>
        <p:spPr>
          <a:xfrm>
            <a:off x="3158083" y="5537200"/>
            <a:ext cx="42336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’05</a:t>
            </a:r>
            <a:endParaRPr lang="en-US" sz="1200" dirty="0"/>
          </a:p>
        </p:txBody>
      </p:sp>
      <p:sp>
        <p:nvSpPr>
          <p:cNvPr id="24" name="Text 21"/>
          <p:cNvSpPr/>
          <p:nvPr/>
        </p:nvSpPr>
        <p:spPr>
          <a:xfrm>
            <a:off x="3530650"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’06</a:t>
            </a:r>
            <a:endParaRPr lang="en-US" sz="1200" dirty="0"/>
          </a:p>
        </p:txBody>
      </p:sp>
      <p:sp>
        <p:nvSpPr>
          <p:cNvPr id="25" name="Text 22"/>
          <p:cNvSpPr/>
          <p:nvPr/>
        </p:nvSpPr>
        <p:spPr>
          <a:xfrm>
            <a:off x="3903166" y="5537200"/>
            <a:ext cx="42336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’07</a:t>
            </a:r>
            <a:endParaRPr lang="en-US" sz="1200" dirty="0"/>
          </a:p>
        </p:txBody>
      </p:sp>
      <p:sp>
        <p:nvSpPr>
          <p:cNvPr id="26" name="Text 23"/>
          <p:cNvSpPr/>
          <p:nvPr/>
        </p:nvSpPr>
        <p:spPr>
          <a:xfrm>
            <a:off x="4275733"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’08</a:t>
            </a:r>
            <a:endParaRPr lang="en-US" sz="1200" dirty="0"/>
          </a:p>
        </p:txBody>
      </p:sp>
      <p:sp>
        <p:nvSpPr>
          <p:cNvPr id="27" name="Text 24"/>
          <p:cNvSpPr/>
          <p:nvPr/>
        </p:nvSpPr>
        <p:spPr>
          <a:xfrm>
            <a:off x="4648250" y="5537200"/>
            <a:ext cx="42336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’09</a:t>
            </a:r>
            <a:endParaRPr lang="en-US" sz="1200" dirty="0"/>
          </a:p>
        </p:txBody>
      </p:sp>
      <p:sp>
        <p:nvSpPr>
          <p:cNvPr id="28" name="Text 25"/>
          <p:cNvSpPr/>
          <p:nvPr/>
        </p:nvSpPr>
        <p:spPr>
          <a:xfrm>
            <a:off x="5020816"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’10</a:t>
            </a:r>
            <a:endParaRPr lang="en-US" sz="1200" dirty="0"/>
          </a:p>
        </p:txBody>
      </p:sp>
      <p:sp>
        <p:nvSpPr>
          <p:cNvPr id="29" name="Text 26"/>
          <p:cNvSpPr/>
          <p:nvPr/>
        </p:nvSpPr>
        <p:spPr>
          <a:xfrm>
            <a:off x="5393333" y="5537200"/>
            <a:ext cx="42336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’11</a:t>
            </a:r>
            <a:endParaRPr lang="en-US" sz="1200" dirty="0"/>
          </a:p>
        </p:txBody>
      </p:sp>
      <p:sp>
        <p:nvSpPr>
          <p:cNvPr id="30" name="Text 27"/>
          <p:cNvSpPr/>
          <p:nvPr/>
        </p:nvSpPr>
        <p:spPr>
          <a:xfrm>
            <a:off x="5765899"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’12</a:t>
            </a:r>
            <a:endParaRPr lang="en-US" sz="1200" dirty="0"/>
          </a:p>
        </p:txBody>
      </p:sp>
      <p:sp>
        <p:nvSpPr>
          <p:cNvPr id="31" name="Text 28"/>
          <p:cNvSpPr/>
          <p:nvPr/>
        </p:nvSpPr>
        <p:spPr>
          <a:xfrm>
            <a:off x="6138416" y="5537200"/>
            <a:ext cx="42336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’13</a:t>
            </a:r>
            <a:endParaRPr lang="en-US" sz="1200" dirty="0"/>
          </a:p>
        </p:txBody>
      </p:sp>
      <p:sp>
        <p:nvSpPr>
          <p:cNvPr id="32" name="Text 29"/>
          <p:cNvSpPr/>
          <p:nvPr/>
        </p:nvSpPr>
        <p:spPr>
          <a:xfrm>
            <a:off x="6510982"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’14</a:t>
            </a:r>
            <a:endParaRPr lang="en-US" sz="1200" dirty="0"/>
          </a:p>
        </p:txBody>
      </p:sp>
      <p:sp>
        <p:nvSpPr>
          <p:cNvPr id="33" name="Text 30"/>
          <p:cNvSpPr/>
          <p:nvPr/>
        </p:nvSpPr>
        <p:spPr>
          <a:xfrm>
            <a:off x="6883499" y="5537200"/>
            <a:ext cx="42336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’15</a:t>
            </a:r>
            <a:endParaRPr lang="en-US" sz="1200" dirty="0"/>
          </a:p>
        </p:txBody>
      </p:sp>
      <p:sp>
        <p:nvSpPr>
          <p:cNvPr id="34" name="Text 31"/>
          <p:cNvSpPr/>
          <p:nvPr/>
        </p:nvSpPr>
        <p:spPr>
          <a:xfrm>
            <a:off x="7256066"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’16</a:t>
            </a:r>
            <a:endParaRPr lang="en-US" sz="1200" dirty="0"/>
          </a:p>
        </p:txBody>
      </p:sp>
      <p:sp>
        <p:nvSpPr>
          <p:cNvPr id="35" name="Text 32"/>
          <p:cNvSpPr/>
          <p:nvPr/>
        </p:nvSpPr>
        <p:spPr>
          <a:xfrm>
            <a:off x="7628582" y="5537200"/>
            <a:ext cx="423366"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’17</a:t>
            </a:r>
            <a:endParaRPr lang="en-US" sz="1200" dirty="0"/>
          </a:p>
        </p:txBody>
      </p:sp>
      <p:sp>
        <p:nvSpPr>
          <p:cNvPr id="36" name="Text 33"/>
          <p:cNvSpPr/>
          <p:nvPr/>
        </p:nvSpPr>
        <p:spPr>
          <a:xfrm>
            <a:off x="8001149"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’18</a:t>
            </a:r>
            <a:endParaRPr lang="en-US" sz="1200" dirty="0"/>
          </a:p>
        </p:txBody>
      </p:sp>
      <p:sp>
        <p:nvSpPr>
          <p:cNvPr id="37" name="Text 34"/>
          <p:cNvSpPr/>
          <p:nvPr/>
        </p:nvSpPr>
        <p:spPr>
          <a:xfrm>
            <a:off x="8373666"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’19</a:t>
            </a:r>
            <a:endParaRPr lang="en-US" sz="1200" dirty="0"/>
          </a:p>
        </p:txBody>
      </p:sp>
      <p:sp>
        <p:nvSpPr>
          <p:cNvPr id="38" name="Text 35"/>
          <p:cNvSpPr/>
          <p:nvPr/>
        </p:nvSpPr>
        <p:spPr>
          <a:xfrm>
            <a:off x="8746182"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’20</a:t>
            </a:r>
            <a:endParaRPr lang="en-US" sz="1200" dirty="0"/>
          </a:p>
        </p:txBody>
      </p:sp>
      <p:sp>
        <p:nvSpPr>
          <p:cNvPr id="39" name="Text 36"/>
          <p:cNvSpPr/>
          <p:nvPr/>
        </p:nvSpPr>
        <p:spPr>
          <a:xfrm>
            <a:off x="9118699"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’21</a:t>
            </a:r>
            <a:endParaRPr lang="en-US" sz="1200" dirty="0"/>
          </a:p>
        </p:txBody>
      </p:sp>
      <p:sp>
        <p:nvSpPr>
          <p:cNvPr id="40" name="Text 37"/>
          <p:cNvSpPr/>
          <p:nvPr/>
        </p:nvSpPr>
        <p:spPr>
          <a:xfrm>
            <a:off x="9491216"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’22</a:t>
            </a:r>
            <a:endParaRPr lang="en-US" sz="1200" dirty="0"/>
          </a:p>
        </p:txBody>
      </p:sp>
      <p:sp>
        <p:nvSpPr>
          <p:cNvPr id="41" name="Text 38"/>
          <p:cNvSpPr/>
          <p:nvPr/>
        </p:nvSpPr>
        <p:spPr>
          <a:xfrm>
            <a:off x="9863733"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’23</a:t>
            </a:r>
            <a:endParaRPr lang="en-US" sz="1200" dirty="0"/>
          </a:p>
        </p:txBody>
      </p:sp>
      <p:sp>
        <p:nvSpPr>
          <p:cNvPr id="42" name="Text 39"/>
          <p:cNvSpPr/>
          <p:nvPr/>
        </p:nvSpPr>
        <p:spPr>
          <a:xfrm>
            <a:off x="10236250"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’24</a:t>
            </a:r>
            <a:endParaRPr lang="en-US" sz="1200" dirty="0"/>
          </a:p>
        </p:txBody>
      </p:sp>
      <p:sp>
        <p:nvSpPr>
          <p:cNvPr id="43" name="Text 40"/>
          <p:cNvSpPr/>
          <p:nvPr/>
        </p:nvSpPr>
        <p:spPr>
          <a:xfrm>
            <a:off x="10608766"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’25</a:t>
            </a:r>
            <a:endParaRPr lang="en-US" sz="1200" dirty="0"/>
          </a:p>
        </p:txBody>
      </p:sp>
      <p:sp>
        <p:nvSpPr>
          <p:cNvPr id="44" name="Text 41"/>
          <p:cNvSpPr/>
          <p:nvPr/>
        </p:nvSpPr>
        <p:spPr>
          <a:xfrm>
            <a:off x="10981283" y="5537200"/>
            <a:ext cx="423317" cy="23872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6B6F76"/>
                </a:solidFill>
                <a:latin typeface="Arial" pitchFamily="34" charset="0"/>
                <a:ea typeface="Arial" pitchFamily="34" charset="-122"/>
                <a:cs typeface="Arial" pitchFamily="34" charset="-120"/>
              </a:rPr>
              <a:t>’26</a:t>
            </a:r>
            <a:endParaRPr lang="en-US" sz="1200" dirty="0"/>
          </a:p>
        </p:txBody>
      </p:sp>
      <p:sp>
        <p:nvSpPr>
          <p:cNvPr id="45" name="Text 4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6F76"/>
                </a:solidFill>
                <a:latin typeface="Arial" pitchFamily="34" charset="0"/>
                <a:ea typeface="Arial" pitchFamily="34" charset="-122"/>
                <a:cs typeface="Arial" pitchFamily="34" charset="-120"/>
              </a:rPr>
              <a:t>Sources: ERCOT yearly peak-demand records, monthly reports and Oct 2026 fact sheet. 2026 peak is preliminary.</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5F0"/>
        </a:solidFill>
      </p:bgPr>
    </p:bg>
    <p:spTree>
      <p:nvGrpSpPr>
        <p:cNvPr id="1" name=""/>
        <p:cNvGrpSpPr/>
        <p:nvPr/>
      </p:nvGrpSpPr>
      <p:grpSpPr>
        <a:xfrm>
          <a:off x="0" y="0"/>
          <a:ext cx="0" cy="0"/>
          <a:chOff x="0" y="0"/>
          <a:chExt cx="0" cy="0"/>
        </a:xfrm>
      </p:grpSpPr>
      <p:sp>
        <p:nvSpPr>
          <p:cNvPr id="2" name="Text 0"/>
          <p:cNvSpPr/>
          <p:nvPr/>
        </p:nvSpPr>
        <p:spPr>
          <a:xfrm>
            <a:off x="812800" y="6604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A85A14"/>
                </a:solidFill>
                <a:latin typeface="Arial" pitchFamily="34" charset="0"/>
                <a:ea typeface="Arial" pitchFamily="34" charset="-122"/>
                <a:cs typeface="Arial" pitchFamily="34" charset="-120"/>
              </a:rPr>
              <a:t>ERCOT · RELIABILITY</a:t>
            </a:r>
            <a:endParaRPr lang="en-US" sz="1200" dirty="0"/>
          </a:p>
        </p:txBody>
      </p:sp>
      <p:sp>
        <p:nvSpPr>
          <p:cNvPr id="3" name="Text 1"/>
          <p:cNvSpPr/>
          <p:nvPr>
            <p:ph type="title"/>
          </p:nvPr>
        </p:nvSpPr>
        <p:spPr>
          <a:xfrm>
            <a:off x="812800" y="93980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Georgia" pitchFamily="18" charset="0"/>
                <a:ea typeface="Georgia" pitchFamily="18" charset="-122"/>
                <a:cs typeface="Georgia" pitchFamily="18" charset="-120"/>
              </a:rPr>
              <a:t>Solar and batteries avert close calls</a:t>
            </a:r>
            <a:endParaRPr lang="en-US" sz="3200" dirty="0"/>
          </a:p>
        </p:txBody>
      </p:sp>
      <p:sp>
        <p:nvSpPr>
          <p:cNvPr id="4" name="Text 2"/>
          <p:cNvSpPr/>
          <p:nvPr/>
        </p:nvSpPr>
        <p:spPr>
          <a:xfrm>
            <a:off x="812800" y="1498600"/>
            <a:ext cx="1088339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4A5568"/>
                </a:solidFill>
                <a:latin typeface="Arial" pitchFamily="34" charset="0"/>
                <a:ea typeface="Arial" pitchFamily="34" charset="-122"/>
                <a:cs typeface="Arial" pitchFamily="34" charset="-120"/>
              </a:rPr>
              <a:t>Solar and battery capacity vs. hours when ERCOT’s scarcity pricing kicked in, 2022–2026</a:t>
            </a:r>
            <a:endParaRPr lang="en-US" sz="1400" dirty="0"/>
          </a:p>
        </p:txBody>
      </p:sp>
      <p:sp>
        <p:nvSpPr>
          <p:cNvPr id="5" name="Text 3"/>
          <p:cNvSpPr/>
          <p:nvPr/>
        </p:nvSpPr>
        <p:spPr>
          <a:xfrm>
            <a:off x="812800" y="1778000"/>
            <a:ext cx="2616200" cy="309860"/>
          </a:xfrm>
          <a:prstGeom prst="rect">
            <a:avLst/>
          </a:prstGeom>
          <a:noFill/>
          <a:ln/>
        </p:spPr>
        <p:txBody>
          <a:bodyPr wrap="none" lIns="0" tIns="0" rIns="0" bIns="0" rtlCol="0" anchor="t">
            <a:normAutofit/>
          </a:bodyPr>
          <a:lstStyle/>
          <a:p>
            <a:pPr algn="l" indent="0" marL="0">
              <a:lnSpc>
                <a:spcPts val="2240"/>
              </a:lnSpc>
              <a:buNone/>
            </a:pPr>
            <a:r>
              <a:rPr lang="en-US" sz="1600" dirty="0">
                <a:solidFill>
                  <a:srgbClr val="C99A0A"/>
                </a:solidFill>
                <a:latin typeface="Arial" pitchFamily="34" charset="0"/>
                <a:ea typeface="Arial" pitchFamily="34" charset="-122"/>
                <a:cs typeface="Arial" pitchFamily="34" charset="-120"/>
              </a:rPr>
              <a:t>■</a:t>
            </a:r>
            <a:r>
              <a:rPr lang="en-US" sz="1600" dirty="0">
                <a:solidFill>
                  <a:srgbClr val="14213D"/>
                </a:solidFill>
                <a:latin typeface="Arial" pitchFamily="34" charset="0"/>
                <a:ea typeface="Arial" pitchFamily="34" charset="-122"/>
                <a:cs typeface="Arial" pitchFamily="34" charset="-120"/>
              </a:rPr>
              <a:t> Solar capacity, GW</a:t>
            </a:r>
            <a:endParaRPr lang="en-US" sz="1600" dirty="0"/>
          </a:p>
        </p:txBody>
      </p:sp>
      <p:sp>
        <p:nvSpPr>
          <p:cNvPr id="6" name="Text 4"/>
          <p:cNvSpPr/>
          <p:nvPr/>
        </p:nvSpPr>
        <p:spPr>
          <a:xfrm>
            <a:off x="3429000" y="1778000"/>
            <a:ext cx="2877820" cy="309860"/>
          </a:xfrm>
          <a:prstGeom prst="rect">
            <a:avLst/>
          </a:prstGeom>
          <a:noFill/>
          <a:ln/>
        </p:spPr>
        <p:txBody>
          <a:bodyPr wrap="none" lIns="0" tIns="0" rIns="0" bIns="0" rtlCol="0" anchor="t">
            <a:normAutofit/>
          </a:bodyPr>
          <a:lstStyle/>
          <a:p>
            <a:pPr algn="l" indent="0" marL="0">
              <a:lnSpc>
                <a:spcPts val="2240"/>
              </a:lnSpc>
              <a:buNone/>
            </a:pPr>
            <a:r>
              <a:rPr lang="en-US" sz="1600" dirty="0">
                <a:solidFill>
                  <a:srgbClr val="2E6F9E"/>
                </a:solidFill>
                <a:latin typeface="Arial" pitchFamily="34" charset="0"/>
                <a:ea typeface="Arial" pitchFamily="34" charset="-122"/>
                <a:cs typeface="Arial" pitchFamily="34" charset="-120"/>
              </a:rPr>
              <a:t>■</a:t>
            </a:r>
            <a:r>
              <a:rPr lang="en-US" sz="1600" dirty="0">
                <a:solidFill>
                  <a:srgbClr val="14213D"/>
                </a:solidFill>
                <a:latin typeface="Arial" pitchFamily="34" charset="0"/>
                <a:ea typeface="Arial" pitchFamily="34" charset="-122"/>
                <a:cs typeface="Arial" pitchFamily="34" charset="-120"/>
              </a:rPr>
              <a:t> Battery capacity, GW</a:t>
            </a:r>
            <a:endParaRPr lang="en-US" sz="1600" dirty="0"/>
          </a:p>
        </p:txBody>
      </p:sp>
      <p:sp>
        <p:nvSpPr>
          <p:cNvPr id="7" name="Text 5"/>
          <p:cNvSpPr/>
          <p:nvPr/>
        </p:nvSpPr>
        <p:spPr>
          <a:xfrm>
            <a:off x="6299200" y="1778000"/>
            <a:ext cx="5232400" cy="309860"/>
          </a:xfrm>
          <a:prstGeom prst="rect">
            <a:avLst/>
          </a:prstGeom>
          <a:noFill/>
          <a:ln/>
        </p:spPr>
        <p:txBody>
          <a:bodyPr wrap="none" lIns="0" tIns="0" rIns="0" bIns="0" rtlCol="0" anchor="t">
            <a:normAutofit/>
          </a:bodyPr>
          <a:lstStyle/>
          <a:p>
            <a:pPr algn="l" indent="0" marL="0">
              <a:lnSpc>
                <a:spcPts val="2240"/>
              </a:lnSpc>
              <a:buNone/>
            </a:pPr>
            <a:r>
              <a:rPr lang="en-US" sz="1600" dirty="0">
                <a:solidFill>
                  <a:srgbClr val="A85A14"/>
                </a:solidFill>
                <a:latin typeface="Arial" pitchFamily="34" charset="0"/>
                <a:ea typeface="Arial" pitchFamily="34" charset="-122"/>
                <a:cs typeface="Arial" pitchFamily="34" charset="-120"/>
              </a:rPr>
              <a:t>●</a:t>
            </a:r>
            <a:r>
              <a:rPr lang="en-US" sz="1600" dirty="0">
                <a:solidFill>
                  <a:srgbClr val="14213D"/>
                </a:solidFill>
                <a:latin typeface="Arial" pitchFamily="34" charset="0"/>
                <a:ea typeface="Arial" pitchFamily="34" charset="-122"/>
                <a:cs typeface="Arial" pitchFamily="34" charset="-120"/>
              </a:rPr>
              <a:t> Scarcity-pricing hours (right axis)</a:t>
            </a:r>
            <a:endParaRPr lang="en-US" sz="1600" dirty="0"/>
          </a:p>
        </p:txBody>
      </p:sp>
      <p:pic>
        <p:nvPicPr>
          <p:cNvPr id="8" name="Image 0" descr="Combined chart, 2022 to 2026: solar capacity rises from 14 to 42 GW and battery capacity from 3 to 22 GW, while hours of scarcity pricing fall from 1,458 in 2022 to 773, 161 and 57 in 2025">    </p:cNvPr>
          <p:cNvPicPr>
            <a:picLocks noChangeAspect="1"/>
          </p:cNvPicPr>
          <p:nvPr/>
        </p:nvPicPr>
        <p:blipFill>
          <a:blip r:embed="rId1"/>
          <a:srcRect l="-22" r="-22" t="0" b="0"/>
          <a:stretch/>
        </p:blipFill>
        <p:spPr>
          <a:xfrm>
            <a:off x="3124200" y="2222500"/>
            <a:ext cx="7493000" cy="2794000"/>
          </a:xfrm>
          <a:prstGeom prst="rect">
            <a:avLst/>
          </a:prstGeom>
        </p:spPr>
      </p:pic>
      <p:sp>
        <p:nvSpPr>
          <p:cNvPr id="9" name="Text 6"/>
          <p:cNvSpPr/>
          <p:nvPr/>
        </p:nvSpPr>
        <p:spPr>
          <a:xfrm>
            <a:off x="2438400" y="2120900"/>
            <a:ext cx="609600" cy="292100"/>
          </a:xfrm>
          <a:prstGeom prst="rect">
            <a:avLst/>
          </a:prstGeom>
          <a:noFill/>
          <a:ln/>
        </p:spPr>
        <p:txBody>
          <a:bodyPr wrap="square" lIns="0" tIns="0" rIns="0" bIns="0" rtlCol="0" anchor="t">
            <a:normAutofit/>
          </a:bodyPr>
          <a:lstStyle/>
          <a:p>
            <a:pPr algn="r" indent="0" marL="0">
              <a:lnSpc>
                <a:spcPts val="2100"/>
              </a:lnSpc>
              <a:buNone/>
            </a:pPr>
            <a:r>
              <a:rPr lang="en-US" sz="1500" b="1" dirty="0">
                <a:solidFill>
                  <a:srgbClr val="14213D"/>
                </a:solidFill>
                <a:latin typeface="Arial" pitchFamily="34" charset="0"/>
                <a:ea typeface="Arial" pitchFamily="34" charset="-122"/>
                <a:cs typeface="Arial" pitchFamily="34" charset="-120"/>
              </a:rPr>
              <a:t>GW</a:t>
            </a:r>
            <a:endParaRPr lang="en-US" sz="1500" dirty="0"/>
          </a:p>
        </p:txBody>
      </p:sp>
      <p:sp>
        <p:nvSpPr>
          <p:cNvPr id="10" name="Text 7"/>
          <p:cNvSpPr/>
          <p:nvPr/>
        </p:nvSpPr>
        <p:spPr>
          <a:xfrm>
            <a:off x="2438400" y="2400300"/>
            <a:ext cx="609600" cy="292100"/>
          </a:xfrm>
          <a:prstGeom prst="rect">
            <a:avLst/>
          </a:prstGeom>
          <a:noFill/>
          <a:ln/>
        </p:spPr>
        <p:txBody>
          <a:bodyPr wrap="square" lIns="0" tIns="0" rIns="0" bIns="0" rtlCol="0" anchor="t">
            <a:normAutofit/>
          </a:bodyPr>
          <a:lstStyle/>
          <a:p>
            <a:pPr algn="r" indent="0" marL="0">
              <a:lnSpc>
                <a:spcPts val="2100"/>
              </a:lnSpc>
              <a:buNone/>
            </a:pPr>
            <a:r>
              <a:rPr lang="en-US" sz="1500" dirty="0">
                <a:solidFill>
                  <a:srgbClr val="2F3A4A"/>
                </a:solidFill>
                <a:latin typeface="Arial" pitchFamily="34" charset="0"/>
                <a:ea typeface="Arial" pitchFamily="34" charset="-122"/>
                <a:cs typeface="Arial" pitchFamily="34" charset="-120"/>
              </a:rPr>
              <a:t>40</a:t>
            </a:r>
            <a:endParaRPr lang="en-US" sz="1500" dirty="0"/>
          </a:p>
        </p:txBody>
      </p:sp>
      <p:sp>
        <p:nvSpPr>
          <p:cNvPr id="11" name="Text 8"/>
          <p:cNvSpPr/>
          <p:nvPr/>
        </p:nvSpPr>
        <p:spPr>
          <a:xfrm>
            <a:off x="2438400" y="3022600"/>
            <a:ext cx="609600" cy="292100"/>
          </a:xfrm>
          <a:prstGeom prst="rect">
            <a:avLst/>
          </a:prstGeom>
          <a:noFill/>
          <a:ln/>
        </p:spPr>
        <p:txBody>
          <a:bodyPr wrap="square" lIns="0" tIns="0" rIns="0" bIns="0" rtlCol="0" anchor="t">
            <a:normAutofit/>
          </a:bodyPr>
          <a:lstStyle/>
          <a:p>
            <a:pPr algn="r" indent="0" marL="0">
              <a:lnSpc>
                <a:spcPts val="2100"/>
              </a:lnSpc>
              <a:buNone/>
            </a:pPr>
            <a:r>
              <a:rPr lang="en-US" sz="1500" dirty="0">
                <a:solidFill>
                  <a:srgbClr val="2F3A4A"/>
                </a:solidFill>
                <a:latin typeface="Arial" pitchFamily="34" charset="0"/>
                <a:ea typeface="Arial" pitchFamily="34" charset="-122"/>
                <a:cs typeface="Arial" pitchFamily="34" charset="-120"/>
              </a:rPr>
              <a:t>30</a:t>
            </a:r>
            <a:endParaRPr lang="en-US" sz="1500" dirty="0"/>
          </a:p>
        </p:txBody>
      </p:sp>
      <p:sp>
        <p:nvSpPr>
          <p:cNvPr id="12" name="Text 9"/>
          <p:cNvSpPr/>
          <p:nvPr/>
        </p:nvSpPr>
        <p:spPr>
          <a:xfrm>
            <a:off x="2438400" y="3638550"/>
            <a:ext cx="609600" cy="292100"/>
          </a:xfrm>
          <a:prstGeom prst="rect">
            <a:avLst/>
          </a:prstGeom>
          <a:noFill/>
          <a:ln/>
        </p:spPr>
        <p:txBody>
          <a:bodyPr wrap="square" lIns="0" tIns="0" rIns="0" bIns="0" rtlCol="0" anchor="t">
            <a:normAutofit/>
          </a:bodyPr>
          <a:lstStyle/>
          <a:p>
            <a:pPr algn="r" indent="0" marL="0">
              <a:lnSpc>
                <a:spcPts val="2100"/>
              </a:lnSpc>
              <a:buNone/>
            </a:pPr>
            <a:r>
              <a:rPr lang="en-US" sz="1500" dirty="0">
                <a:solidFill>
                  <a:srgbClr val="2F3A4A"/>
                </a:solidFill>
                <a:latin typeface="Arial" pitchFamily="34" charset="0"/>
                <a:ea typeface="Arial" pitchFamily="34" charset="-122"/>
                <a:cs typeface="Arial" pitchFamily="34" charset="-120"/>
              </a:rPr>
              <a:t>20</a:t>
            </a:r>
            <a:endParaRPr lang="en-US" sz="1500" dirty="0"/>
          </a:p>
        </p:txBody>
      </p:sp>
      <p:sp>
        <p:nvSpPr>
          <p:cNvPr id="13" name="Text 10"/>
          <p:cNvSpPr/>
          <p:nvPr/>
        </p:nvSpPr>
        <p:spPr>
          <a:xfrm>
            <a:off x="2438400" y="4260850"/>
            <a:ext cx="609600" cy="292100"/>
          </a:xfrm>
          <a:prstGeom prst="rect">
            <a:avLst/>
          </a:prstGeom>
          <a:noFill/>
          <a:ln/>
        </p:spPr>
        <p:txBody>
          <a:bodyPr wrap="square" lIns="0" tIns="0" rIns="0" bIns="0" rtlCol="0" anchor="t">
            <a:normAutofit/>
          </a:bodyPr>
          <a:lstStyle/>
          <a:p>
            <a:pPr algn="r" indent="0" marL="0">
              <a:lnSpc>
                <a:spcPts val="2100"/>
              </a:lnSpc>
              <a:buNone/>
            </a:pPr>
            <a:r>
              <a:rPr lang="en-US" sz="1500" dirty="0">
                <a:solidFill>
                  <a:srgbClr val="2F3A4A"/>
                </a:solidFill>
                <a:latin typeface="Arial" pitchFamily="34" charset="0"/>
                <a:ea typeface="Arial" pitchFamily="34" charset="-122"/>
                <a:cs typeface="Arial" pitchFamily="34" charset="-120"/>
              </a:rPr>
              <a:t>10</a:t>
            </a:r>
            <a:endParaRPr lang="en-US" sz="1500" dirty="0"/>
          </a:p>
        </p:txBody>
      </p:sp>
      <p:sp>
        <p:nvSpPr>
          <p:cNvPr id="14" name="Text 11"/>
          <p:cNvSpPr/>
          <p:nvPr/>
        </p:nvSpPr>
        <p:spPr>
          <a:xfrm>
            <a:off x="2438400" y="4876800"/>
            <a:ext cx="609600" cy="292100"/>
          </a:xfrm>
          <a:prstGeom prst="rect">
            <a:avLst/>
          </a:prstGeom>
          <a:noFill/>
          <a:ln/>
        </p:spPr>
        <p:txBody>
          <a:bodyPr wrap="square" lIns="0" tIns="0" rIns="0" bIns="0" rtlCol="0" anchor="t">
            <a:normAutofit/>
          </a:bodyPr>
          <a:lstStyle/>
          <a:p>
            <a:pPr algn="r" indent="0" marL="0">
              <a:lnSpc>
                <a:spcPts val="2100"/>
              </a:lnSpc>
              <a:buNone/>
            </a:pPr>
            <a:r>
              <a:rPr lang="en-US" sz="1500" dirty="0">
                <a:solidFill>
                  <a:srgbClr val="2F3A4A"/>
                </a:solidFill>
                <a:latin typeface="Arial" pitchFamily="34" charset="0"/>
                <a:ea typeface="Arial" pitchFamily="34" charset="-122"/>
                <a:cs typeface="Arial" pitchFamily="34" charset="-120"/>
              </a:rPr>
              <a:t>0</a:t>
            </a:r>
            <a:endParaRPr lang="en-US" sz="1500" dirty="0"/>
          </a:p>
        </p:txBody>
      </p:sp>
      <p:sp>
        <p:nvSpPr>
          <p:cNvPr id="15" name="Text 12"/>
          <p:cNvSpPr/>
          <p:nvPr/>
        </p:nvSpPr>
        <p:spPr>
          <a:xfrm>
            <a:off x="10693400" y="2120900"/>
            <a:ext cx="736600"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A85A14"/>
                </a:solidFill>
                <a:latin typeface="Arial" pitchFamily="34" charset="0"/>
                <a:ea typeface="Arial" pitchFamily="34" charset="-122"/>
                <a:cs typeface="Arial" pitchFamily="34" charset="-120"/>
              </a:rPr>
              <a:t>hours</a:t>
            </a:r>
            <a:endParaRPr lang="en-US" sz="1500" dirty="0"/>
          </a:p>
        </p:txBody>
      </p:sp>
      <p:sp>
        <p:nvSpPr>
          <p:cNvPr id="16" name="Text 13"/>
          <p:cNvSpPr/>
          <p:nvPr/>
        </p:nvSpPr>
        <p:spPr>
          <a:xfrm>
            <a:off x="10693400" y="2400300"/>
            <a:ext cx="736600"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85A14"/>
                </a:solidFill>
                <a:latin typeface="Arial" pitchFamily="34" charset="0"/>
                <a:ea typeface="Arial" pitchFamily="34" charset="-122"/>
                <a:cs typeface="Arial" pitchFamily="34" charset="-120"/>
              </a:rPr>
              <a:t>1,600</a:t>
            </a:r>
            <a:endParaRPr lang="en-US" sz="1500" dirty="0"/>
          </a:p>
        </p:txBody>
      </p:sp>
      <p:sp>
        <p:nvSpPr>
          <p:cNvPr id="17" name="Text 14"/>
          <p:cNvSpPr/>
          <p:nvPr/>
        </p:nvSpPr>
        <p:spPr>
          <a:xfrm>
            <a:off x="10693400" y="3022600"/>
            <a:ext cx="736600"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85A14"/>
                </a:solidFill>
                <a:latin typeface="Arial" pitchFamily="34" charset="0"/>
                <a:ea typeface="Arial" pitchFamily="34" charset="-122"/>
                <a:cs typeface="Arial" pitchFamily="34" charset="-120"/>
              </a:rPr>
              <a:t>1,200</a:t>
            </a:r>
            <a:endParaRPr lang="en-US" sz="1500" dirty="0"/>
          </a:p>
        </p:txBody>
      </p:sp>
      <p:sp>
        <p:nvSpPr>
          <p:cNvPr id="18" name="Text 15"/>
          <p:cNvSpPr/>
          <p:nvPr/>
        </p:nvSpPr>
        <p:spPr>
          <a:xfrm>
            <a:off x="10693400" y="3638550"/>
            <a:ext cx="736600"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85A14"/>
                </a:solidFill>
                <a:latin typeface="Arial" pitchFamily="34" charset="0"/>
                <a:ea typeface="Arial" pitchFamily="34" charset="-122"/>
                <a:cs typeface="Arial" pitchFamily="34" charset="-120"/>
              </a:rPr>
              <a:t>800</a:t>
            </a:r>
            <a:endParaRPr lang="en-US" sz="1500" dirty="0"/>
          </a:p>
        </p:txBody>
      </p:sp>
      <p:sp>
        <p:nvSpPr>
          <p:cNvPr id="19" name="Text 16"/>
          <p:cNvSpPr/>
          <p:nvPr/>
        </p:nvSpPr>
        <p:spPr>
          <a:xfrm>
            <a:off x="10693400" y="4260850"/>
            <a:ext cx="736600"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85A14"/>
                </a:solidFill>
                <a:latin typeface="Arial" pitchFamily="34" charset="0"/>
                <a:ea typeface="Arial" pitchFamily="34" charset="-122"/>
                <a:cs typeface="Arial" pitchFamily="34" charset="-120"/>
              </a:rPr>
              <a:t>400</a:t>
            </a:r>
            <a:endParaRPr lang="en-US" sz="1500" dirty="0"/>
          </a:p>
        </p:txBody>
      </p:sp>
      <p:sp>
        <p:nvSpPr>
          <p:cNvPr id="20" name="Text 17"/>
          <p:cNvSpPr/>
          <p:nvPr/>
        </p:nvSpPr>
        <p:spPr>
          <a:xfrm>
            <a:off x="10693400" y="4876800"/>
            <a:ext cx="736600"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A85A14"/>
                </a:solidFill>
                <a:latin typeface="Arial" pitchFamily="34" charset="0"/>
                <a:ea typeface="Arial" pitchFamily="34" charset="-122"/>
                <a:cs typeface="Arial" pitchFamily="34" charset="-120"/>
              </a:rPr>
              <a:t>0</a:t>
            </a:r>
            <a:endParaRPr lang="en-US" sz="1500" dirty="0"/>
          </a:p>
        </p:txBody>
      </p:sp>
      <p:sp>
        <p:nvSpPr>
          <p:cNvPr id="21" name="Text 18"/>
          <p:cNvSpPr/>
          <p:nvPr/>
        </p:nvSpPr>
        <p:spPr>
          <a:xfrm>
            <a:off x="3365500" y="3924300"/>
            <a:ext cx="5080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4213D"/>
                </a:solidFill>
                <a:latin typeface="Arial" pitchFamily="34" charset="0"/>
                <a:ea typeface="Arial" pitchFamily="34" charset="-122"/>
                <a:cs typeface="Arial" pitchFamily="34" charset="-120"/>
              </a:rPr>
              <a:t>14</a:t>
            </a:r>
            <a:endParaRPr lang="en-US" sz="1400" dirty="0"/>
          </a:p>
        </p:txBody>
      </p:sp>
      <p:sp>
        <p:nvSpPr>
          <p:cNvPr id="22" name="Text 19"/>
          <p:cNvSpPr/>
          <p:nvPr/>
        </p:nvSpPr>
        <p:spPr>
          <a:xfrm>
            <a:off x="3822700" y="4610100"/>
            <a:ext cx="5080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4213D"/>
                </a:solidFill>
                <a:latin typeface="Arial" pitchFamily="34" charset="0"/>
                <a:ea typeface="Arial" pitchFamily="34" charset="-122"/>
                <a:cs typeface="Arial" pitchFamily="34" charset="-120"/>
              </a:rPr>
              <a:t>3</a:t>
            </a:r>
            <a:endParaRPr lang="en-US" sz="1400" dirty="0"/>
          </a:p>
        </p:txBody>
      </p:sp>
      <p:sp>
        <p:nvSpPr>
          <p:cNvPr id="23" name="Text 20"/>
          <p:cNvSpPr/>
          <p:nvPr/>
        </p:nvSpPr>
        <p:spPr>
          <a:xfrm>
            <a:off x="4864100" y="3473450"/>
            <a:ext cx="5080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4213D"/>
                </a:solidFill>
                <a:latin typeface="Arial" pitchFamily="34" charset="0"/>
                <a:ea typeface="Arial" pitchFamily="34" charset="-122"/>
                <a:cs typeface="Arial" pitchFamily="34" charset="-120"/>
              </a:rPr>
              <a:t>21</a:t>
            </a:r>
            <a:endParaRPr lang="en-US" sz="1400" dirty="0"/>
          </a:p>
        </p:txBody>
      </p:sp>
      <p:sp>
        <p:nvSpPr>
          <p:cNvPr id="24" name="Text 21"/>
          <p:cNvSpPr/>
          <p:nvPr/>
        </p:nvSpPr>
        <p:spPr>
          <a:xfrm>
            <a:off x="5321300" y="4502150"/>
            <a:ext cx="5080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4213D"/>
                </a:solidFill>
                <a:latin typeface="Arial" pitchFamily="34" charset="0"/>
                <a:ea typeface="Arial" pitchFamily="34" charset="-122"/>
                <a:cs typeface="Arial" pitchFamily="34" charset="-120"/>
              </a:rPr>
              <a:t>4</a:t>
            </a:r>
            <a:endParaRPr lang="en-US" sz="1400" dirty="0"/>
          </a:p>
        </p:txBody>
      </p:sp>
      <p:sp>
        <p:nvSpPr>
          <p:cNvPr id="25" name="Text 22"/>
          <p:cNvSpPr/>
          <p:nvPr/>
        </p:nvSpPr>
        <p:spPr>
          <a:xfrm>
            <a:off x="6362700" y="2971800"/>
            <a:ext cx="5080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4213D"/>
                </a:solidFill>
                <a:latin typeface="Arial" pitchFamily="34" charset="0"/>
                <a:ea typeface="Arial" pitchFamily="34" charset="-122"/>
                <a:cs typeface="Arial" pitchFamily="34" charset="-120"/>
              </a:rPr>
              <a:t>29</a:t>
            </a:r>
            <a:endParaRPr lang="en-US" sz="1400" dirty="0"/>
          </a:p>
        </p:txBody>
      </p:sp>
      <p:sp>
        <p:nvSpPr>
          <p:cNvPr id="26" name="Text 23"/>
          <p:cNvSpPr/>
          <p:nvPr/>
        </p:nvSpPr>
        <p:spPr>
          <a:xfrm>
            <a:off x="6819900" y="4152900"/>
            <a:ext cx="5080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4213D"/>
                </a:solidFill>
                <a:latin typeface="Arial" pitchFamily="34" charset="0"/>
                <a:ea typeface="Arial" pitchFamily="34" charset="-122"/>
                <a:cs typeface="Arial" pitchFamily="34" charset="-120"/>
              </a:rPr>
              <a:t>10</a:t>
            </a:r>
            <a:endParaRPr lang="en-US" sz="1400" dirty="0"/>
          </a:p>
        </p:txBody>
      </p:sp>
      <p:sp>
        <p:nvSpPr>
          <p:cNvPr id="27" name="Text 24"/>
          <p:cNvSpPr/>
          <p:nvPr/>
        </p:nvSpPr>
        <p:spPr>
          <a:xfrm>
            <a:off x="7861300" y="2603500"/>
            <a:ext cx="5080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4213D"/>
                </a:solidFill>
                <a:latin typeface="Arial" pitchFamily="34" charset="0"/>
                <a:ea typeface="Arial" pitchFamily="34" charset="-122"/>
                <a:cs typeface="Arial" pitchFamily="34" charset="-120"/>
              </a:rPr>
              <a:t>35</a:t>
            </a:r>
            <a:endParaRPr lang="en-US" sz="1400" dirty="0"/>
          </a:p>
        </p:txBody>
      </p:sp>
      <p:sp>
        <p:nvSpPr>
          <p:cNvPr id="28" name="Text 25"/>
          <p:cNvSpPr/>
          <p:nvPr/>
        </p:nvSpPr>
        <p:spPr>
          <a:xfrm>
            <a:off x="8318500" y="3721100"/>
            <a:ext cx="5080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4213D"/>
                </a:solidFill>
                <a:latin typeface="Arial" pitchFamily="34" charset="0"/>
                <a:ea typeface="Arial" pitchFamily="34" charset="-122"/>
                <a:cs typeface="Arial" pitchFamily="34" charset="-120"/>
              </a:rPr>
              <a:t>17</a:t>
            </a:r>
            <a:endParaRPr lang="en-US" sz="1400" dirty="0"/>
          </a:p>
        </p:txBody>
      </p:sp>
      <p:sp>
        <p:nvSpPr>
          <p:cNvPr id="29" name="Text 26"/>
          <p:cNvSpPr/>
          <p:nvPr/>
        </p:nvSpPr>
        <p:spPr>
          <a:xfrm>
            <a:off x="9359900" y="2171700"/>
            <a:ext cx="5080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4213D"/>
                </a:solidFill>
                <a:latin typeface="Arial" pitchFamily="34" charset="0"/>
                <a:ea typeface="Arial" pitchFamily="34" charset="-122"/>
                <a:cs typeface="Arial" pitchFamily="34" charset="-120"/>
              </a:rPr>
              <a:t>42</a:t>
            </a:r>
            <a:endParaRPr lang="en-US" sz="1400" dirty="0"/>
          </a:p>
        </p:txBody>
      </p:sp>
      <p:sp>
        <p:nvSpPr>
          <p:cNvPr id="30" name="Text 27"/>
          <p:cNvSpPr/>
          <p:nvPr/>
        </p:nvSpPr>
        <p:spPr>
          <a:xfrm>
            <a:off x="9817100" y="3441700"/>
            <a:ext cx="50800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4213D"/>
                </a:solidFill>
                <a:latin typeface="Arial" pitchFamily="34" charset="0"/>
                <a:ea typeface="Arial" pitchFamily="34" charset="-122"/>
                <a:cs typeface="Arial" pitchFamily="34" charset="-120"/>
              </a:rPr>
              <a:t>22</a:t>
            </a:r>
            <a:endParaRPr lang="en-US" sz="1400" dirty="0"/>
          </a:p>
        </p:txBody>
      </p:sp>
      <p:sp>
        <p:nvSpPr>
          <p:cNvPr id="31" name="Text 28"/>
          <p:cNvSpPr/>
          <p:nvPr/>
        </p:nvSpPr>
        <p:spPr>
          <a:xfrm>
            <a:off x="3098800" y="5080000"/>
            <a:ext cx="1549400" cy="292100"/>
          </a:xfrm>
          <a:prstGeom prst="rect">
            <a:avLst/>
          </a:prstGeom>
          <a:noFill/>
          <a:ln/>
        </p:spPr>
        <p:txBody>
          <a:bodyPr wrap="square" lIns="0" tIns="0" rIns="0" bIns="0" rtlCol="0" anchor="t">
            <a:normAutofit/>
          </a:bodyPr>
          <a:lstStyle/>
          <a:p>
            <a:pPr algn="ctr" indent="0" marL="0">
              <a:lnSpc>
                <a:spcPts val="2100"/>
              </a:lnSpc>
              <a:buNone/>
            </a:pPr>
            <a:r>
              <a:rPr lang="en-US" sz="1500" b="1" dirty="0">
                <a:solidFill>
                  <a:srgbClr val="14213D"/>
                </a:solidFill>
                <a:latin typeface="Arial" pitchFamily="34" charset="0"/>
                <a:ea typeface="Arial" pitchFamily="34" charset="-122"/>
                <a:cs typeface="Arial" pitchFamily="34" charset="-120"/>
              </a:rPr>
              <a:t>2022</a:t>
            </a:r>
            <a:endParaRPr lang="en-US" sz="1500" dirty="0"/>
          </a:p>
        </p:txBody>
      </p:sp>
      <p:sp>
        <p:nvSpPr>
          <p:cNvPr id="32" name="Text 29"/>
          <p:cNvSpPr/>
          <p:nvPr/>
        </p:nvSpPr>
        <p:spPr>
          <a:xfrm>
            <a:off x="4597400" y="5080000"/>
            <a:ext cx="1549400" cy="292100"/>
          </a:xfrm>
          <a:prstGeom prst="rect">
            <a:avLst/>
          </a:prstGeom>
          <a:noFill/>
          <a:ln/>
        </p:spPr>
        <p:txBody>
          <a:bodyPr wrap="square" lIns="0" tIns="0" rIns="0" bIns="0" rtlCol="0" anchor="t">
            <a:normAutofit/>
          </a:bodyPr>
          <a:lstStyle/>
          <a:p>
            <a:pPr algn="ctr" indent="0" marL="0">
              <a:lnSpc>
                <a:spcPts val="2100"/>
              </a:lnSpc>
              <a:buNone/>
            </a:pPr>
            <a:r>
              <a:rPr lang="en-US" sz="1500" b="1" dirty="0">
                <a:solidFill>
                  <a:srgbClr val="14213D"/>
                </a:solidFill>
                <a:latin typeface="Arial" pitchFamily="34" charset="0"/>
                <a:ea typeface="Arial" pitchFamily="34" charset="-122"/>
                <a:cs typeface="Arial" pitchFamily="34" charset="-120"/>
              </a:rPr>
              <a:t>2023</a:t>
            </a:r>
            <a:endParaRPr lang="en-US" sz="1500" dirty="0"/>
          </a:p>
        </p:txBody>
      </p:sp>
      <p:sp>
        <p:nvSpPr>
          <p:cNvPr id="33" name="Text 30"/>
          <p:cNvSpPr/>
          <p:nvPr/>
        </p:nvSpPr>
        <p:spPr>
          <a:xfrm>
            <a:off x="6096000" y="5080000"/>
            <a:ext cx="1549400" cy="292100"/>
          </a:xfrm>
          <a:prstGeom prst="rect">
            <a:avLst/>
          </a:prstGeom>
          <a:noFill/>
          <a:ln/>
        </p:spPr>
        <p:txBody>
          <a:bodyPr wrap="square" lIns="0" tIns="0" rIns="0" bIns="0" rtlCol="0" anchor="t">
            <a:normAutofit/>
          </a:bodyPr>
          <a:lstStyle/>
          <a:p>
            <a:pPr algn="ctr" indent="0" marL="0">
              <a:lnSpc>
                <a:spcPts val="2100"/>
              </a:lnSpc>
              <a:buNone/>
            </a:pPr>
            <a:r>
              <a:rPr lang="en-US" sz="1500" b="1" dirty="0">
                <a:solidFill>
                  <a:srgbClr val="14213D"/>
                </a:solidFill>
                <a:latin typeface="Arial" pitchFamily="34" charset="0"/>
                <a:ea typeface="Arial" pitchFamily="34" charset="-122"/>
                <a:cs typeface="Arial" pitchFamily="34" charset="-120"/>
              </a:rPr>
              <a:t>2024</a:t>
            </a:r>
            <a:endParaRPr lang="en-US" sz="1500" dirty="0"/>
          </a:p>
        </p:txBody>
      </p:sp>
      <p:sp>
        <p:nvSpPr>
          <p:cNvPr id="34" name="Text 31"/>
          <p:cNvSpPr/>
          <p:nvPr/>
        </p:nvSpPr>
        <p:spPr>
          <a:xfrm>
            <a:off x="7594600" y="5080000"/>
            <a:ext cx="1549400" cy="292100"/>
          </a:xfrm>
          <a:prstGeom prst="rect">
            <a:avLst/>
          </a:prstGeom>
          <a:noFill/>
          <a:ln/>
        </p:spPr>
        <p:txBody>
          <a:bodyPr wrap="square" lIns="0" tIns="0" rIns="0" bIns="0" rtlCol="0" anchor="t">
            <a:normAutofit/>
          </a:bodyPr>
          <a:lstStyle/>
          <a:p>
            <a:pPr algn="ctr" indent="0" marL="0">
              <a:lnSpc>
                <a:spcPts val="2100"/>
              </a:lnSpc>
              <a:buNone/>
            </a:pPr>
            <a:r>
              <a:rPr lang="en-US" sz="1500" b="1" dirty="0">
                <a:solidFill>
                  <a:srgbClr val="14213D"/>
                </a:solidFill>
                <a:latin typeface="Arial" pitchFamily="34" charset="0"/>
                <a:ea typeface="Arial" pitchFamily="34" charset="-122"/>
                <a:cs typeface="Arial" pitchFamily="34" charset="-120"/>
              </a:rPr>
              <a:t>2025</a:t>
            </a:r>
            <a:endParaRPr lang="en-US" sz="1500" dirty="0"/>
          </a:p>
        </p:txBody>
      </p:sp>
      <p:sp>
        <p:nvSpPr>
          <p:cNvPr id="35" name="Text 32"/>
          <p:cNvSpPr/>
          <p:nvPr/>
        </p:nvSpPr>
        <p:spPr>
          <a:xfrm>
            <a:off x="9093200" y="5080000"/>
            <a:ext cx="1549400" cy="292100"/>
          </a:xfrm>
          <a:prstGeom prst="rect">
            <a:avLst/>
          </a:prstGeom>
          <a:noFill/>
          <a:ln/>
        </p:spPr>
        <p:txBody>
          <a:bodyPr wrap="square" lIns="0" tIns="0" rIns="0" bIns="0" rtlCol="0" anchor="t">
            <a:normAutofit/>
          </a:bodyPr>
          <a:lstStyle/>
          <a:p>
            <a:pPr algn="ctr" indent="0" marL="0">
              <a:lnSpc>
                <a:spcPts val="2100"/>
              </a:lnSpc>
              <a:buNone/>
            </a:pPr>
            <a:r>
              <a:rPr lang="en-US" sz="1500" b="1" dirty="0">
                <a:solidFill>
                  <a:srgbClr val="14213D"/>
                </a:solidFill>
                <a:latin typeface="Arial" pitchFamily="34" charset="0"/>
                <a:ea typeface="Arial" pitchFamily="34" charset="-122"/>
                <a:cs typeface="Arial" pitchFamily="34" charset="-120"/>
              </a:rPr>
              <a:t>2026</a:t>
            </a:r>
            <a:endParaRPr lang="en-US" sz="1500" dirty="0"/>
          </a:p>
        </p:txBody>
      </p:sp>
      <p:sp>
        <p:nvSpPr>
          <p:cNvPr id="36" name="Text 33"/>
          <p:cNvSpPr/>
          <p:nvPr/>
        </p:nvSpPr>
        <p:spPr>
          <a:xfrm>
            <a:off x="812800" y="5410200"/>
            <a:ext cx="2223770"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A85A14"/>
                </a:solidFill>
                <a:latin typeface="Arial" pitchFamily="34" charset="0"/>
                <a:ea typeface="Arial" pitchFamily="34" charset="-122"/>
                <a:cs typeface="Arial" pitchFamily="34" charset="-120"/>
              </a:rPr>
              <a:t>Scarcity-pricing hours</a:t>
            </a:r>
            <a:endParaRPr lang="en-US" sz="1300" dirty="0"/>
          </a:p>
        </p:txBody>
      </p:sp>
      <p:sp>
        <p:nvSpPr>
          <p:cNvPr id="37" name="Text 34"/>
          <p:cNvSpPr/>
          <p:nvPr/>
        </p:nvSpPr>
        <p:spPr>
          <a:xfrm>
            <a:off x="3098800" y="5384800"/>
            <a:ext cx="1549400" cy="292100"/>
          </a:xfrm>
          <a:prstGeom prst="rect">
            <a:avLst/>
          </a:prstGeom>
          <a:noFill/>
          <a:ln/>
        </p:spPr>
        <p:txBody>
          <a:bodyPr wrap="square" lIns="0" tIns="0" rIns="0" bIns="0" rtlCol="0" anchor="t">
            <a:normAutofit/>
          </a:bodyPr>
          <a:lstStyle/>
          <a:p>
            <a:pPr algn="ctr" indent="0" marL="0">
              <a:lnSpc>
                <a:spcPts val="2100"/>
              </a:lnSpc>
              <a:buNone/>
            </a:pPr>
            <a:r>
              <a:rPr lang="en-US" sz="1500" dirty="0">
                <a:solidFill>
                  <a:srgbClr val="A85A14"/>
                </a:solidFill>
                <a:latin typeface="Arial" pitchFamily="34" charset="0"/>
                <a:ea typeface="Arial" pitchFamily="34" charset="-122"/>
                <a:cs typeface="Arial" pitchFamily="34" charset="-120"/>
              </a:rPr>
              <a:t>1,458</a:t>
            </a:r>
            <a:endParaRPr lang="en-US" sz="1500" dirty="0"/>
          </a:p>
        </p:txBody>
      </p:sp>
      <p:sp>
        <p:nvSpPr>
          <p:cNvPr id="38" name="Text 35"/>
          <p:cNvSpPr/>
          <p:nvPr/>
        </p:nvSpPr>
        <p:spPr>
          <a:xfrm>
            <a:off x="4597400" y="5384800"/>
            <a:ext cx="1549400" cy="292100"/>
          </a:xfrm>
          <a:prstGeom prst="rect">
            <a:avLst/>
          </a:prstGeom>
          <a:noFill/>
          <a:ln/>
        </p:spPr>
        <p:txBody>
          <a:bodyPr wrap="square" lIns="0" tIns="0" rIns="0" bIns="0" rtlCol="0" anchor="t">
            <a:normAutofit/>
          </a:bodyPr>
          <a:lstStyle/>
          <a:p>
            <a:pPr algn="ctr" indent="0" marL="0">
              <a:lnSpc>
                <a:spcPts val="2100"/>
              </a:lnSpc>
              <a:buNone/>
            </a:pPr>
            <a:r>
              <a:rPr lang="en-US" sz="1500" dirty="0">
                <a:solidFill>
                  <a:srgbClr val="A85A14"/>
                </a:solidFill>
                <a:latin typeface="Arial" pitchFamily="34" charset="0"/>
                <a:ea typeface="Arial" pitchFamily="34" charset="-122"/>
                <a:cs typeface="Arial" pitchFamily="34" charset="-120"/>
              </a:rPr>
              <a:t>773</a:t>
            </a:r>
            <a:endParaRPr lang="en-US" sz="1500" dirty="0"/>
          </a:p>
        </p:txBody>
      </p:sp>
      <p:sp>
        <p:nvSpPr>
          <p:cNvPr id="39" name="Text 36"/>
          <p:cNvSpPr/>
          <p:nvPr/>
        </p:nvSpPr>
        <p:spPr>
          <a:xfrm>
            <a:off x="6096000" y="5384800"/>
            <a:ext cx="1549400" cy="292100"/>
          </a:xfrm>
          <a:prstGeom prst="rect">
            <a:avLst/>
          </a:prstGeom>
          <a:noFill/>
          <a:ln/>
        </p:spPr>
        <p:txBody>
          <a:bodyPr wrap="square" lIns="0" tIns="0" rIns="0" bIns="0" rtlCol="0" anchor="t">
            <a:normAutofit/>
          </a:bodyPr>
          <a:lstStyle/>
          <a:p>
            <a:pPr algn="ctr" indent="0" marL="0">
              <a:lnSpc>
                <a:spcPts val="2100"/>
              </a:lnSpc>
              <a:buNone/>
            </a:pPr>
            <a:r>
              <a:rPr lang="en-US" sz="1500" dirty="0">
                <a:solidFill>
                  <a:srgbClr val="A85A14"/>
                </a:solidFill>
                <a:latin typeface="Arial" pitchFamily="34" charset="0"/>
                <a:ea typeface="Arial" pitchFamily="34" charset="-122"/>
                <a:cs typeface="Arial" pitchFamily="34" charset="-120"/>
              </a:rPr>
              <a:t>161</a:t>
            </a:r>
            <a:endParaRPr lang="en-US" sz="1500" dirty="0"/>
          </a:p>
        </p:txBody>
      </p:sp>
      <p:sp>
        <p:nvSpPr>
          <p:cNvPr id="40" name="Text 37"/>
          <p:cNvSpPr/>
          <p:nvPr/>
        </p:nvSpPr>
        <p:spPr>
          <a:xfrm>
            <a:off x="7594600" y="5384800"/>
            <a:ext cx="1549400" cy="292100"/>
          </a:xfrm>
          <a:prstGeom prst="rect">
            <a:avLst/>
          </a:prstGeom>
          <a:noFill/>
          <a:ln/>
        </p:spPr>
        <p:txBody>
          <a:bodyPr wrap="square" lIns="0" tIns="0" rIns="0" bIns="0" rtlCol="0" anchor="t">
            <a:normAutofit/>
          </a:bodyPr>
          <a:lstStyle/>
          <a:p>
            <a:pPr algn="ctr" indent="0" marL="0">
              <a:lnSpc>
                <a:spcPts val="2100"/>
              </a:lnSpc>
              <a:buNone/>
            </a:pPr>
            <a:r>
              <a:rPr lang="en-US" sz="1500" dirty="0">
                <a:solidFill>
                  <a:srgbClr val="A85A14"/>
                </a:solidFill>
                <a:latin typeface="Arial" pitchFamily="34" charset="0"/>
                <a:ea typeface="Arial" pitchFamily="34" charset="-122"/>
                <a:cs typeface="Arial" pitchFamily="34" charset="-120"/>
              </a:rPr>
              <a:t>57</a:t>
            </a:r>
            <a:endParaRPr lang="en-US" sz="1500" dirty="0"/>
          </a:p>
        </p:txBody>
      </p:sp>
      <p:sp>
        <p:nvSpPr>
          <p:cNvPr id="41" name="Text 38"/>
          <p:cNvSpPr/>
          <p:nvPr/>
        </p:nvSpPr>
        <p:spPr>
          <a:xfrm>
            <a:off x="9093200" y="5384800"/>
            <a:ext cx="1549400" cy="292100"/>
          </a:xfrm>
          <a:prstGeom prst="rect">
            <a:avLst/>
          </a:prstGeom>
          <a:noFill/>
          <a:ln/>
        </p:spPr>
        <p:txBody>
          <a:bodyPr wrap="square" lIns="0" tIns="0" rIns="0" bIns="0" rtlCol="0" anchor="t">
            <a:normAutofit/>
          </a:bodyPr>
          <a:lstStyle/>
          <a:p>
            <a:pPr algn="ctr" indent="0" marL="0">
              <a:lnSpc>
                <a:spcPts val="2100"/>
              </a:lnSpc>
              <a:buNone/>
            </a:pPr>
            <a:r>
              <a:rPr lang="en-US" sz="1500" dirty="0">
                <a:solidFill>
                  <a:srgbClr val="6B6F76"/>
                </a:solidFill>
                <a:latin typeface="Arial" pitchFamily="34" charset="0"/>
                <a:ea typeface="Arial" pitchFamily="34" charset="-122"/>
                <a:cs typeface="Arial" pitchFamily="34" charset="-120"/>
              </a:rPr>
              <a:t>Not yet out</a:t>
            </a:r>
            <a:endParaRPr lang="en-US" sz="1500" dirty="0"/>
          </a:p>
        </p:txBody>
      </p:sp>
      <p:sp>
        <p:nvSpPr>
          <p:cNvPr id="42" name="Text 39"/>
          <p:cNvSpPr/>
          <p:nvPr/>
        </p:nvSpPr>
        <p:spPr>
          <a:xfrm>
            <a:off x="812800" y="5715000"/>
            <a:ext cx="2223770"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14213D"/>
                </a:solidFill>
                <a:latin typeface="Arial" pitchFamily="34" charset="0"/>
                <a:ea typeface="Arial" pitchFamily="34" charset="-122"/>
                <a:cs typeface="Arial" pitchFamily="34" charset="-120"/>
              </a:rPr>
              <a:t>Days asked to conserve</a:t>
            </a:r>
            <a:endParaRPr lang="en-US" sz="1300" dirty="0"/>
          </a:p>
        </p:txBody>
      </p:sp>
      <p:sp>
        <p:nvSpPr>
          <p:cNvPr id="43" name="Text 40"/>
          <p:cNvSpPr/>
          <p:nvPr/>
        </p:nvSpPr>
        <p:spPr>
          <a:xfrm>
            <a:off x="3098800" y="5689600"/>
            <a:ext cx="1549400" cy="292100"/>
          </a:xfrm>
          <a:prstGeom prst="rect">
            <a:avLst/>
          </a:prstGeom>
          <a:noFill/>
          <a:ln/>
        </p:spPr>
        <p:txBody>
          <a:bodyPr wrap="square" lIns="0" tIns="0" rIns="0" bIns="0" rtlCol="0" anchor="t">
            <a:normAutofit/>
          </a:bodyPr>
          <a:lstStyle/>
          <a:p>
            <a:pPr algn="ctr" indent="0" marL="0">
              <a:lnSpc>
                <a:spcPts val="2100"/>
              </a:lnSpc>
              <a:buNone/>
            </a:pPr>
            <a:r>
              <a:rPr lang="en-US" sz="1500" dirty="0">
                <a:solidFill>
                  <a:srgbClr val="14213D"/>
                </a:solidFill>
                <a:latin typeface="Arial" pitchFamily="34" charset="0"/>
                <a:ea typeface="Arial" pitchFamily="34" charset="-122"/>
                <a:cs typeface="Arial" pitchFamily="34" charset="-120"/>
              </a:rPr>
              <a:t>2</a:t>
            </a:r>
            <a:endParaRPr lang="en-US" sz="1500" dirty="0"/>
          </a:p>
        </p:txBody>
      </p:sp>
      <p:sp>
        <p:nvSpPr>
          <p:cNvPr id="44" name="Text 41"/>
          <p:cNvSpPr/>
          <p:nvPr/>
        </p:nvSpPr>
        <p:spPr>
          <a:xfrm>
            <a:off x="4597400" y="5689600"/>
            <a:ext cx="1549400" cy="292100"/>
          </a:xfrm>
          <a:prstGeom prst="rect">
            <a:avLst/>
          </a:prstGeom>
          <a:noFill/>
          <a:ln/>
        </p:spPr>
        <p:txBody>
          <a:bodyPr wrap="square" lIns="0" tIns="0" rIns="0" bIns="0" rtlCol="0" anchor="t">
            <a:normAutofit/>
          </a:bodyPr>
          <a:lstStyle/>
          <a:p>
            <a:pPr algn="ctr" indent="0" marL="0">
              <a:lnSpc>
                <a:spcPts val="2100"/>
              </a:lnSpc>
              <a:buNone/>
            </a:pPr>
            <a:r>
              <a:rPr lang="en-US" sz="1500" dirty="0">
                <a:solidFill>
                  <a:srgbClr val="14213D"/>
                </a:solidFill>
                <a:latin typeface="Arial" pitchFamily="34" charset="0"/>
                <a:ea typeface="Arial" pitchFamily="34" charset="-122"/>
                <a:cs typeface="Arial" pitchFamily="34" charset="-120"/>
              </a:rPr>
              <a:t>11</a:t>
            </a:r>
            <a:endParaRPr lang="en-US" sz="1500" dirty="0"/>
          </a:p>
        </p:txBody>
      </p:sp>
      <p:sp>
        <p:nvSpPr>
          <p:cNvPr id="45" name="Text 42"/>
          <p:cNvSpPr/>
          <p:nvPr/>
        </p:nvSpPr>
        <p:spPr>
          <a:xfrm>
            <a:off x="6096000" y="5689600"/>
            <a:ext cx="1549400" cy="292100"/>
          </a:xfrm>
          <a:prstGeom prst="rect">
            <a:avLst/>
          </a:prstGeom>
          <a:noFill/>
          <a:ln/>
        </p:spPr>
        <p:txBody>
          <a:bodyPr wrap="square" lIns="0" tIns="0" rIns="0" bIns="0" rtlCol="0" anchor="t">
            <a:normAutofit/>
          </a:bodyPr>
          <a:lstStyle/>
          <a:p>
            <a:pPr algn="ctr" indent="0" marL="0">
              <a:lnSpc>
                <a:spcPts val="2100"/>
              </a:lnSpc>
              <a:buNone/>
            </a:pPr>
            <a:r>
              <a:rPr lang="en-US" sz="1500" dirty="0">
                <a:solidFill>
                  <a:srgbClr val="14213D"/>
                </a:solidFill>
                <a:latin typeface="Arial" pitchFamily="34" charset="0"/>
                <a:ea typeface="Arial" pitchFamily="34" charset="-122"/>
                <a:cs typeface="Arial" pitchFamily="34" charset="-120"/>
              </a:rPr>
              <a:t>2</a:t>
            </a:r>
            <a:endParaRPr lang="en-US" sz="1500" dirty="0"/>
          </a:p>
        </p:txBody>
      </p:sp>
      <p:sp>
        <p:nvSpPr>
          <p:cNvPr id="46" name="Text 43"/>
          <p:cNvSpPr/>
          <p:nvPr/>
        </p:nvSpPr>
        <p:spPr>
          <a:xfrm>
            <a:off x="7594600" y="5689600"/>
            <a:ext cx="1549400" cy="292100"/>
          </a:xfrm>
          <a:prstGeom prst="rect">
            <a:avLst/>
          </a:prstGeom>
          <a:noFill/>
          <a:ln/>
        </p:spPr>
        <p:txBody>
          <a:bodyPr wrap="square" lIns="0" tIns="0" rIns="0" bIns="0" rtlCol="0" anchor="t">
            <a:normAutofit/>
          </a:bodyPr>
          <a:lstStyle/>
          <a:p>
            <a:pPr algn="ctr" indent="0" marL="0">
              <a:lnSpc>
                <a:spcPts val="2100"/>
              </a:lnSpc>
              <a:buNone/>
            </a:pPr>
            <a:r>
              <a:rPr lang="en-US" sz="1500" dirty="0">
                <a:solidFill>
                  <a:srgbClr val="14213D"/>
                </a:solidFill>
                <a:latin typeface="Arial" pitchFamily="34" charset="0"/>
                <a:ea typeface="Arial" pitchFamily="34" charset="-122"/>
                <a:cs typeface="Arial" pitchFamily="34" charset="-120"/>
              </a:rPr>
              <a:t>0</a:t>
            </a:r>
            <a:endParaRPr lang="en-US" sz="1500" dirty="0"/>
          </a:p>
        </p:txBody>
      </p:sp>
      <p:sp>
        <p:nvSpPr>
          <p:cNvPr id="47" name="Text 44"/>
          <p:cNvSpPr/>
          <p:nvPr/>
        </p:nvSpPr>
        <p:spPr>
          <a:xfrm>
            <a:off x="9093200" y="5689600"/>
            <a:ext cx="1549400" cy="292100"/>
          </a:xfrm>
          <a:prstGeom prst="rect">
            <a:avLst/>
          </a:prstGeom>
          <a:noFill/>
          <a:ln/>
        </p:spPr>
        <p:txBody>
          <a:bodyPr wrap="square" lIns="0" tIns="0" rIns="0" bIns="0" rtlCol="0" anchor="t">
            <a:normAutofit/>
          </a:bodyPr>
          <a:lstStyle/>
          <a:p>
            <a:pPr algn="ctr" indent="0" marL="0">
              <a:lnSpc>
                <a:spcPts val="2100"/>
              </a:lnSpc>
              <a:buNone/>
            </a:pPr>
            <a:r>
              <a:rPr lang="en-US" sz="1500" dirty="0">
                <a:solidFill>
                  <a:srgbClr val="14213D"/>
                </a:solidFill>
                <a:latin typeface="Arial" pitchFamily="34" charset="0"/>
                <a:ea typeface="Arial" pitchFamily="34" charset="-122"/>
                <a:cs typeface="Arial" pitchFamily="34" charset="-120"/>
              </a:rPr>
              <a:t>0</a:t>
            </a:r>
            <a:endParaRPr lang="en-US" sz="1500" dirty="0"/>
          </a:p>
        </p:txBody>
      </p:sp>
      <p:sp>
        <p:nvSpPr>
          <p:cNvPr id="48" name="Text 45"/>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6F76"/>
                </a:solidFill>
                <a:latin typeface="Arial" pitchFamily="34" charset="0"/>
                <a:ea typeface="Arial" pitchFamily="34" charset="-122"/>
                <a:cs typeface="Arial" pitchFamily="34" charset="-120"/>
              </a:rPr>
              <a:t>Capacity at year end (2026 as of Oct.; 2025 solar estimated). Sources: Potomac Economics; ERCOT; Texas 2036</a:t>
            </a:r>
            <a:endParaRPr lang="en-US" sz="1200" dirty="0"/>
          </a:p>
        </p:txBody>
      </p:sp>
    </p:spTree>
  </p:cSld>
  <p:clrMapOvr>
    <a:masterClrMapping/>
  </p:clrMapOvr>
</p:sld>
</file>

<file path=ppt/theme/theme1.xml><?xml version="1.0" encoding="utf-8"?>
<a:theme xmlns:a="http://schemas.openxmlformats.org/drawingml/2006/main" name="ERCOT Demand &amp; Supply">
  <a:themeElements>
    <a:clrScheme name="ERCOT Demand &amp; Supply">
      <a:dk1>
        <a:srgbClr val="14213D"/>
      </a:dk1>
      <a:lt1>
        <a:srgbClr val="F7F5F0"/>
      </a:lt1>
      <a:dk2>
        <a:srgbClr val="4D566A"/>
      </a:dk2>
      <a:lt2>
        <a:srgbClr val="E0E0DE"/>
      </a:lt2>
      <a:accent1>
        <a:srgbClr val="A85A14"/>
      </a:accent1>
      <a:accent2>
        <a:srgbClr val="2E6F9E"/>
      </a:accent2>
      <a:accent3>
        <a:srgbClr val="6B6F76"/>
      </a:accent3>
      <a:accent4>
        <a:srgbClr val="2F3A4A"/>
      </a:accent4>
      <a:accent5>
        <a:srgbClr val="4A5568"/>
      </a:accent5>
      <a:accent6>
        <a:srgbClr val="55524C"/>
      </a:accent6>
      <a:hlink>
        <a:srgbClr val="0563C1"/>
      </a:hlink>
      <a:folHlink>
        <a:srgbClr val="954F72"/>
      </a:folHlink>
    </a:clrScheme>
    <a:fontScheme name="ERCOT Demand &amp; Supply">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Office Theme</vt:lpstr>
      <vt:lpstr>Slide 1</vt:lpstr>
      <vt:lpstr>Slide 2</vt:lpstr>
      <vt:lpstr>Slide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ERCOT Demand &amp; Supply</dc:title>
  <dc:subject/>
  <dc:creator/>
  <cp:lastModifiedBy/>
  <cp:revision>1</cp:revision>
  <dcterms:created xsi:type="dcterms:W3CDTF">2026-10-16T15:56:23Z</dcterms:created>
  <dcterms:modified xsi:type="dcterms:W3CDTF">2026-10-16T15:56:23Z</dcterms:modified>
</cp:coreProperties>
</file>